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8"/>
  </p:notesMasterIdLst>
  <p:sldIdLst>
    <p:sldId id="256" r:id="rId5"/>
    <p:sldId id="277" r:id="rId6"/>
    <p:sldId id="278" r:id="rId7"/>
    <p:sldId id="279" r:id="rId8"/>
    <p:sldId id="280" r:id="rId9"/>
    <p:sldId id="281" r:id="rId10"/>
    <p:sldId id="282" r:id="rId11"/>
    <p:sldId id="284" r:id="rId12"/>
    <p:sldId id="283" r:id="rId13"/>
    <p:sldId id="285" r:id="rId14"/>
    <p:sldId id="286" r:id="rId15"/>
    <p:sldId id="287" r:id="rId16"/>
    <p:sldId id="288" r:id="rId17"/>
    <p:sldId id="291" r:id="rId18"/>
    <p:sldId id="289" r:id="rId19"/>
    <p:sldId id="290" r:id="rId20"/>
    <p:sldId id="292" r:id="rId21"/>
    <p:sldId id="294" r:id="rId22"/>
    <p:sldId id="295" r:id="rId23"/>
    <p:sldId id="297" r:id="rId24"/>
    <p:sldId id="299" r:id="rId25"/>
    <p:sldId id="296" r:id="rId26"/>
    <p:sldId id="276"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2E27"/>
    <a:srgbClr val="42A5F5"/>
    <a:srgbClr val="EE4633"/>
    <a:srgbClr val="EDEDE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6" autoAdjust="0"/>
    <p:restoredTop sz="94807"/>
  </p:normalViewPr>
  <p:slideViewPr>
    <p:cSldViewPr snapToGrid="0" snapToObjects="1">
      <p:cViewPr varScale="1">
        <p:scale>
          <a:sx n="165" d="100"/>
          <a:sy n="165" d="100"/>
        </p:scale>
        <p:origin x="1200" y="19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C4938-0657-4D5C-B40A-87C09FB135A0}" type="datetimeFigureOut">
              <a:rPr lang="en-US" smtClean="0"/>
              <a:t>12/7/18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4C40B-17DB-4254-B318-9CA5A03398C6}" type="slidenum">
              <a:rPr lang="en-US" smtClean="0"/>
              <a:t>‹#›</a:t>
            </a:fld>
            <a:endParaRPr lang="en-US"/>
          </a:p>
        </p:txBody>
      </p:sp>
    </p:spTree>
    <p:extLst>
      <p:ext uri="{BB962C8B-B14F-4D97-AF65-F5344CB8AC3E}">
        <p14:creationId xmlns:p14="http://schemas.microsoft.com/office/powerpoint/2010/main" val="65031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slide_bg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slide_bg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492246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2"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1_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E3438B02-4E1B-024E-8FBC-700976E5464F}"/>
              </a:ext>
            </a:extLst>
          </p:cNvPr>
          <p:cNvSpPr txBox="1"/>
          <p:nvPr/>
        </p:nvSpPr>
        <p:spPr>
          <a:xfrm>
            <a:off x="1421940" y="753072"/>
            <a:ext cx="6300123" cy="830997"/>
          </a:xfrm>
          <a:prstGeom prst="rect">
            <a:avLst/>
          </a:prstGeom>
          <a:noFill/>
        </p:spPr>
        <p:txBody>
          <a:bodyPr wrap="none" rtlCol="0">
            <a:spAutoFit/>
          </a:bodyPr>
          <a:lstStyle/>
          <a:p>
            <a:pPr algn="ctr"/>
            <a:r>
              <a:rPr lang="en-US" sz="4800" dirty="0">
                <a:solidFill>
                  <a:srgbClr val="E72E27"/>
                </a:solidFill>
                <a:latin typeface="Work Sans Light" pitchFamily="2" charset="77"/>
              </a:rPr>
              <a:t>RESPONSIVE </a:t>
            </a:r>
            <a:r>
              <a:rPr lang="en-US" sz="4800" dirty="0">
                <a:latin typeface="Work Sans Light" pitchFamily="2" charset="77"/>
              </a:rPr>
              <a:t>DESIGN</a:t>
            </a:r>
            <a:endParaRPr lang="en-US" sz="4800" dirty="0">
              <a:solidFill>
                <a:srgbClr val="E72E27"/>
              </a:solidFill>
              <a:latin typeface="Work Sans Light" pitchFamily="2" charset="77"/>
            </a:endParaRPr>
          </a:p>
        </p:txBody>
      </p:sp>
      <p:sp>
        <p:nvSpPr>
          <p:cNvPr id="5" name="TextBox 4">
            <a:extLst>
              <a:ext uri="{FF2B5EF4-FFF2-40B4-BE49-F238E27FC236}">
                <a16:creationId xmlns:a16="http://schemas.microsoft.com/office/drawing/2014/main" id="{34D0EBED-15DB-364B-805A-19B6CE19B03A}"/>
              </a:ext>
            </a:extLst>
          </p:cNvPr>
          <p:cNvSpPr txBox="1"/>
          <p:nvPr/>
        </p:nvSpPr>
        <p:spPr>
          <a:xfrm>
            <a:off x="3774346" y="1582802"/>
            <a:ext cx="1595309" cy="338554"/>
          </a:xfrm>
          <a:prstGeom prst="rect">
            <a:avLst/>
          </a:prstGeom>
          <a:noFill/>
        </p:spPr>
        <p:txBody>
          <a:bodyPr wrap="none" rtlCol="0">
            <a:spAutoFit/>
          </a:bodyPr>
          <a:lstStyle/>
          <a:p>
            <a:pPr algn="ctr"/>
            <a:r>
              <a:rPr lang="en-US" sz="1600" dirty="0">
                <a:latin typeface="Work Sans Light" pitchFamily="2" charset="77"/>
              </a:rPr>
              <a:t>by OAI CHUNG</a:t>
            </a:r>
          </a:p>
        </p:txBody>
      </p:sp>
    </p:spTree>
    <p:extLst>
      <p:ext uri="{BB962C8B-B14F-4D97-AF65-F5344CB8AC3E}">
        <p14:creationId xmlns:p14="http://schemas.microsoft.com/office/powerpoint/2010/main" val="3058130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401D63-873A-9140-BAEA-6B1D47415E8C}"/>
              </a:ext>
            </a:extLst>
          </p:cNvPr>
          <p:cNvPicPr>
            <a:picLocks noChangeAspect="1"/>
          </p:cNvPicPr>
          <p:nvPr/>
        </p:nvPicPr>
        <p:blipFill>
          <a:blip r:embed="rId2"/>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FAC90440-9924-7345-99DE-5AB03D7F48BC}"/>
              </a:ext>
            </a:extLst>
          </p:cNvPr>
          <p:cNvSpPr txBox="1"/>
          <p:nvPr/>
        </p:nvSpPr>
        <p:spPr>
          <a:xfrm>
            <a:off x="0" y="1786920"/>
            <a:ext cx="9144000" cy="1569660"/>
          </a:xfrm>
          <a:prstGeom prst="rect">
            <a:avLst/>
          </a:prstGeom>
          <a:noFill/>
        </p:spPr>
        <p:txBody>
          <a:bodyPr wrap="square" rtlCol="0">
            <a:spAutoFit/>
          </a:bodyPr>
          <a:lstStyle/>
          <a:p>
            <a:pPr algn="ctr"/>
            <a:r>
              <a:rPr lang="en-US" sz="4800" dirty="0">
                <a:solidFill>
                  <a:schemeClr val="bg1"/>
                </a:solidFill>
                <a:latin typeface="Work Sans Light" pitchFamily="2" charset="77"/>
                <a:ea typeface="Verdana" panose="020B0604030504040204" pitchFamily="34" charset="0"/>
                <a:cs typeface="Verdana" panose="020B0604030504040204" pitchFamily="34" charset="0"/>
              </a:rPr>
              <a:t>Meet The</a:t>
            </a:r>
          </a:p>
          <a:p>
            <a:pPr algn="ctr"/>
            <a:r>
              <a:rPr lang="en-US" sz="4800" dirty="0">
                <a:solidFill>
                  <a:schemeClr val="bg1"/>
                </a:solidFill>
                <a:latin typeface="Work Sans Light" pitchFamily="2" charset="77"/>
                <a:ea typeface="Verdana" panose="020B0604030504040204" pitchFamily="34" charset="0"/>
                <a:cs typeface="Verdana" panose="020B0604030504040204" pitchFamily="34" charset="0"/>
              </a:rPr>
              <a:t>Media Queries</a:t>
            </a:r>
          </a:p>
        </p:txBody>
      </p:sp>
    </p:spTree>
    <p:extLst>
      <p:ext uri="{BB962C8B-B14F-4D97-AF65-F5344CB8AC3E}">
        <p14:creationId xmlns:p14="http://schemas.microsoft.com/office/powerpoint/2010/main" val="946958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18C9D0-0BA9-E24A-BCA8-9F2017368404}"/>
              </a:ext>
            </a:extLst>
          </p:cNvPr>
          <p:cNvSpPr txBox="1"/>
          <p:nvPr/>
        </p:nvSpPr>
        <p:spPr>
          <a:xfrm>
            <a:off x="327804" y="538144"/>
            <a:ext cx="4974298" cy="707886"/>
          </a:xfrm>
          <a:prstGeom prst="rect">
            <a:avLst/>
          </a:prstGeom>
          <a:noFill/>
        </p:spPr>
        <p:txBody>
          <a:bodyPr wrap="square" rtlCol="0">
            <a:spAutoFit/>
          </a:bodyPr>
          <a:lstStyle/>
          <a:p>
            <a:r>
              <a:rPr lang="en-US" sz="4000" dirty="0">
                <a:latin typeface="Work Sans Light" pitchFamily="2" charset="77"/>
                <a:ea typeface="Verdana" panose="020B0604030504040204" pitchFamily="34" charset="0"/>
                <a:cs typeface="Verdana" panose="020B0604030504040204" pitchFamily="34" charset="0"/>
              </a:rPr>
              <a:t>Setup </a:t>
            </a:r>
            <a:r>
              <a:rPr lang="en-US" sz="4000" dirty="0">
                <a:solidFill>
                  <a:srgbClr val="E72E27"/>
                </a:solidFill>
                <a:latin typeface="Work Sans Light" pitchFamily="2" charset="77"/>
                <a:ea typeface="Verdana" panose="020B0604030504040204" pitchFamily="34" charset="0"/>
                <a:cs typeface="Verdana" panose="020B0604030504040204" pitchFamily="34" charset="0"/>
              </a:rPr>
              <a:t>Viewport</a:t>
            </a:r>
          </a:p>
        </p:txBody>
      </p:sp>
      <p:sp>
        <p:nvSpPr>
          <p:cNvPr id="3" name="TextBox 2">
            <a:extLst>
              <a:ext uri="{FF2B5EF4-FFF2-40B4-BE49-F238E27FC236}">
                <a16:creationId xmlns:a16="http://schemas.microsoft.com/office/drawing/2014/main" id="{0432CBCB-C645-9D40-9C60-4E017AFDD1BA}"/>
              </a:ext>
            </a:extLst>
          </p:cNvPr>
          <p:cNvSpPr txBox="1"/>
          <p:nvPr/>
        </p:nvSpPr>
        <p:spPr>
          <a:xfrm>
            <a:off x="201852" y="1460029"/>
            <a:ext cx="8173083" cy="1384995"/>
          </a:xfrm>
          <a:prstGeom prst="rect">
            <a:avLst/>
          </a:prstGeom>
          <a:noFill/>
        </p:spPr>
        <p:txBody>
          <a:bodyPr wrap="square" rtlCol="0">
            <a:spAutoFit/>
          </a:bodyPr>
          <a:lstStyle/>
          <a:p>
            <a:pPr marL="158750" indent="-158750">
              <a:buClr>
                <a:srgbClr val="E72E27"/>
              </a:buClr>
              <a:buFont typeface="Arial" panose="020B0604020202020204" pitchFamily="34" charset="0"/>
              <a:buChar char="•"/>
            </a:pPr>
            <a:r>
              <a:rPr lang="en-US" sz="1200" dirty="0">
                <a:latin typeface="Work Sans Light" pitchFamily="2" charset="77"/>
              </a:rPr>
              <a:t>The viewport is the user's visible area of a web page.</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The viewport varies with the device, and will be smaller on a mobile phone than on a computer screen.</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HTML5 introduced a method to let web designers take control over the viewport, through the </a:t>
            </a:r>
            <a:r>
              <a:rPr lang="en-US" sz="1200" dirty="0">
                <a:solidFill>
                  <a:srgbClr val="E72E27"/>
                </a:solidFill>
                <a:latin typeface="Work Sans Light" pitchFamily="2" charset="77"/>
              </a:rPr>
              <a:t>&lt;meta&gt;</a:t>
            </a:r>
            <a:r>
              <a:rPr lang="en-US" sz="1200" dirty="0">
                <a:latin typeface="Work Sans Light" pitchFamily="2" charset="77"/>
              </a:rPr>
              <a:t> tag.</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You should include the following &lt;meta&gt; viewport element in all your web pages:</a:t>
            </a:r>
          </a:p>
        </p:txBody>
      </p:sp>
      <p:pic>
        <p:nvPicPr>
          <p:cNvPr id="5" name="Picture 4">
            <a:extLst>
              <a:ext uri="{FF2B5EF4-FFF2-40B4-BE49-F238E27FC236}">
                <a16:creationId xmlns:a16="http://schemas.microsoft.com/office/drawing/2014/main" id="{82D0DD89-99B6-0B44-B995-ADFCD9883083}"/>
              </a:ext>
            </a:extLst>
          </p:cNvPr>
          <p:cNvPicPr>
            <a:picLocks noChangeAspect="1"/>
          </p:cNvPicPr>
          <p:nvPr/>
        </p:nvPicPr>
        <p:blipFill>
          <a:blip r:embed="rId2"/>
          <a:stretch>
            <a:fillRect/>
          </a:stretch>
        </p:blipFill>
        <p:spPr>
          <a:xfrm>
            <a:off x="327804" y="3112602"/>
            <a:ext cx="7838696" cy="424317"/>
          </a:xfrm>
          <a:prstGeom prst="rect">
            <a:avLst/>
          </a:prstGeom>
        </p:spPr>
      </p:pic>
      <p:sp>
        <p:nvSpPr>
          <p:cNvPr id="6" name="TextBox 5">
            <a:extLst>
              <a:ext uri="{FF2B5EF4-FFF2-40B4-BE49-F238E27FC236}">
                <a16:creationId xmlns:a16="http://schemas.microsoft.com/office/drawing/2014/main" id="{C1B6FA0B-E0BA-C740-9130-D10BBEF3F2F7}"/>
              </a:ext>
            </a:extLst>
          </p:cNvPr>
          <p:cNvSpPr txBox="1"/>
          <p:nvPr/>
        </p:nvSpPr>
        <p:spPr>
          <a:xfrm>
            <a:off x="538951" y="3597665"/>
            <a:ext cx="7357590" cy="1277273"/>
          </a:xfrm>
          <a:prstGeom prst="rect">
            <a:avLst/>
          </a:prstGeom>
          <a:noFill/>
        </p:spPr>
        <p:txBody>
          <a:bodyPr wrap="square" rtlCol="0">
            <a:spAutoFit/>
          </a:bodyPr>
          <a:lstStyle/>
          <a:p>
            <a:pPr marL="158750" indent="-158750">
              <a:buClr>
                <a:srgbClr val="E72E27"/>
              </a:buClr>
              <a:buFont typeface="Arial" panose="020B0604020202020204" pitchFamily="34" charset="0"/>
              <a:buChar char="•"/>
            </a:pPr>
            <a:r>
              <a:rPr lang="en-US" sz="1100" i="1" dirty="0">
                <a:latin typeface="Work Sans Light" pitchFamily="2" charset="77"/>
              </a:rPr>
              <a:t>Use the </a:t>
            </a:r>
            <a:r>
              <a:rPr lang="en-US" sz="1100" i="1" dirty="0">
                <a:solidFill>
                  <a:srgbClr val="E72E27"/>
                </a:solidFill>
                <a:latin typeface="Work Sans Light" pitchFamily="2" charset="77"/>
              </a:rPr>
              <a:t>&lt;meta&gt;</a:t>
            </a:r>
            <a:r>
              <a:rPr lang="en-US" sz="1100" i="1" dirty="0">
                <a:latin typeface="Work Sans Light" pitchFamily="2" charset="77"/>
              </a:rPr>
              <a:t> viewport tag to control the width and scaling of the browser's viewport.</a:t>
            </a:r>
          </a:p>
          <a:p>
            <a:pPr marL="158750" indent="-158750">
              <a:buClr>
                <a:srgbClr val="E72E27"/>
              </a:buClr>
              <a:buFont typeface="Arial" panose="020B0604020202020204" pitchFamily="34" charset="0"/>
              <a:buChar char="•"/>
            </a:pPr>
            <a:endParaRPr lang="en-US" sz="1100" i="1" dirty="0">
              <a:latin typeface="Work Sans Light" pitchFamily="2" charset="77"/>
            </a:endParaRPr>
          </a:p>
          <a:p>
            <a:pPr marL="158750" indent="-158750">
              <a:buClr>
                <a:srgbClr val="E72E27"/>
              </a:buClr>
              <a:buFont typeface="Arial" panose="020B0604020202020204" pitchFamily="34" charset="0"/>
              <a:buChar char="•"/>
            </a:pPr>
            <a:r>
              <a:rPr lang="en-US" sz="1100" i="1" dirty="0">
                <a:latin typeface="Work Sans Light" pitchFamily="2" charset="77"/>
              </a:rPr>
              <a:t>Include </a:t>
            </a:r>
            <a:r>
              <a:rPr lang="en-US" sz="1100" i="1" dirty="0">
                <a:solidFill>
                  <a:srgbClr val="42A5F5"/>
                </a:solidFill>
                <a:latin typeface="Work Sans Light" pitchFamily="2" charset="77"/>
              </a:rPr>
              <a:t>width=device-width</a:t>
            </a:r>
            <a:r>
              <a:rPr lang="en-US" sz="1100" i="1" dirty="0">
                <a:latin typeface="Work Sans Light" pitchFamily="2" charset="77"/>
              </a:rPr>
              <a:t> to match the screen's width in device-independent pixels.</a:t>
            </a:r>
          </a:p>
          <a:p>
            <a:pPr marL="158750" indent="-158750">
              <a:buClr>
                <a:srgbClr val="E72E27"/>
              </a:buClr>
              <a:buFont typeface="Arial" panose="020B0604020202020204" pitchFamily="34" charset="0"/>
              <a:buChar char="•"/>
            </a:pPr>
            <a:endParaRPr lang="en-US" sz="1100" i="1" dirty="0">
              <a:latin typeface="Work Sans Light" pitchFamily="2" charset="77"/>
            </a:endParaRPr>
          </a:p>
          <a:p>
            <a:pPr marL="158750" indent="-158750">
              <a:buClr>
                <a:srgbClr val="E72E27"/>
              </a:buClr>
              <a:buFont typeface="Arial" panose="020B0604020202020204" pitchFamily="34" charset="0"/>
              <a:buChar char="•"/>
            </a:pPr>
            <a:r>
              <a:rPr lang="en-US" sz="1100" i="1" dirty="0">
                <a:latin typeface="Work Sans Light" pitchFamily="2" charset="77"/>
              </a:rPr>
              <a:t>Include </a:t>
            </a:r>
            <a:r>
              <a:rPr lang="en-US" sz="1100" i="1" dirty="0">
                <a:solidFill>
                  <a:srgbClr val="42A5F5"/>
                </a:solidFill>
                <a:latin typeface="Work Sans Light" pitchFamily="2" charset="77"/>
              </a:rPr>
              <a:t>initial-scale=1</a:t>
            </a:r>
            <a:r>
              <a:rPr lang="en-US" sz="1100" i="1" dirty="0">
                <a:latin typeface="Work Sans Light" pitchFamily="2" charset="77"/>
              </a:rPr>
              <a:t> to establish a 1:1 relationship between CSS pixels and device-independent pixels.</a:t>
            </a:r>
          </a:p>
          <a:p>
            <a:pPr marL="158750" indent="-158750">
              <a:buClr>
                <a:srgbClr val="E72E27"/>
              </a:buClr>
              <a:buFont typeface="Arial" panose="020B0604020202020204" pitchFamily="34" charset="0"/>
              <a:buChar char="•"/>
            </a:pPr>
            <a:endParaRPr lang="en-US" sz="1100" i="1" dirty="0">
              <a:latin typeface="Work Sans Light" pitchFamily="2" charset="77"/>
            </a:endParaRPr>
          </a:p>
          <a:p>
            <a:pPr marL="158750" indent="-158750">
              <a:buClr>
                <a:srgbClr val="E72E27"/>
              </a:buClr>
              <a:buFont typeface="Arial" panose="020B0604020202020204" pitchFamily="34" charset="0"/>
              <a:buChar char="•"/>
            </a:pPr>
            <a:r>
              <a:rPr lang="en-US" sz="1100" i="1" dirty="0">
                <a:latin typeface="Work Sans Light" pitchFamily="2" charset="77"/>
              </a:rPr>
              <a:t>Ensure your page is accessible by not disabling user scaling.</a:t>
            </a:r>
          </a:p>
        </p:txBody>
      </p:sp>
    </p:spTree>
    <p:extLst>
      <p:ext uri="{BB962C8B-B14F-4D97-AF65-F5344CB8AC3E}">
        <p14:creationId xmlns:p14="http://schemas.microsoft.com/office/powerpoint/2010/main" val="3186007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61E89D-2F7C-1C40-BB79-EBFF3F4EA506}"/>
              </a:ext>
            </a:extLst>
          </p:cNvPr>
          <p:cNvPicPr>
            <a:picLocks noChangeAspect="1"/>
          </p:cNvPicPr>
          <p:nvPr/>
        </p:nvPicPr>
        <p:blipFill>
          <a:blip r:embed="rId2"/>
          <a:stretch>
            <a:fillRect/>
          </a:stretch>
        </p:blipFill>
        <p:spPr>
          <a:xfrm>
            <a:off x="327804" y="628389"/>
            <a:ext cx="7838696" cy="424317"/>
          </a:xfrm>
          <a:prstGeom prst="rect">
            <a:avLst/>
          </a:prstGeom>
        </p:spPr>
      </p:pic>
      <p:sp>
        <p:nvSpPr>
          <p:cNvPr id="3" name="TextBox 2">
            <a:extLst>
              <a:ext uri="{FF2B5EF4-FFF2-40B4-BE49-F238E27FC236}">
                <a16:creationId xmlns:a16="http://schemas.microsoft.com/office/drawing/2014/main" id="{D386121B-360B-6D47-8DF4-EE51F0B7F41B}"/>
              </a:ext>
            </a:extLst>
          </p:cNvPr>
          <p:cNvSpPr txBox="1"/>
          <p:nvPr/>
        </p:nvSpPr>
        <p:spPr>
          <a:xfrm>
            <a:off x="201852" y="1217805"/>
            <a:ext cx="8173083" cy="1754326"/>
          </a:xfrm>
          <a:prstGeom prst="rect">
            <a:avLst/>
          </a:prstGeom>
          <a:noFill/>
        </p:spPr>
        <p:txBody>
          <a:bodyPr wrap="square" rtlCol="0">
            <a:spAutoFit/>
          </a:bodyPr>
          <a:lstStyle/>
          <a:p>
            <a:pPr>
              <a:buClr>
                <a:srgbClr val="E72E27"/>
              </a:buClr>
            </a:pPr>
            <a:r>
              <a:rPr lang="en-US" sz="1200" dirty="0">
                <a:latin typeface="Work Sans Light" pitchFamily="2" charset="77"/>
              </a:rPr>
              <a:t>In addition to setting an </a:t>
            </a:r>
            <a:r>
              <a:rPr lang="en-US" sz="1200" dirty="0">
                <a:solidFill>
                  <a:srgbClr val="42A5F5"/>
                </a:solidFill>
                <a:latin typeface="Work Sans Light" pitchFamily="2" charset="77"/>
              </a:rPr>
              <a:t>initial-scale</a:t>
            </a:r>
            <a:r>
              <a:rPr lang="en-US" sz="1200" dirty="0">
                <a:latin typeface="Work Sans Light" pitchFamily="2" charset="77"/>
              </a:rPr>
              <a:t>, you can also set the following attributes on the viewport: </a:t>
            </a:r>
          </a:p>
          <a:p>
            <a:pPr>
              <a:buClr>
                <a:srgbClr val="E72E27"/>
              </a:buClr>
            </a:pPr>
            <a:endParaRPr lang="en-US" sz="1200" dirty="0">
              <a:latin typeface="Work Sans Light" pitchFamily="2" charset="77"/>
            </a:endParaRPr>
          </a:p>
          <a:p>
            <a:pPr marL="171450" indent="-171450">
              <a:buClr>
                <a:srgbClr val="E72E27"/>
              </a:buClr>
              <a:buFont typeface="Arial" panose="020B0604020202020204" pitchFamily="34" charset="0"/>
              <a:buChar char="•"/>
            </a:pPr>
            <a:r>
              <a:rPr lang="en-US" sz="1200" dirty="0">
                <a:solidFill>
                  <a:srgbClr val="42A5F5"/>
                </a:solidFill>
                <a:latin typeface="Work Sans Light" pitchFamily="2" charset="77"/>
              </a:rPr>
              <a:t>minimum-scale: </a:t>
            </a:r>
            <a:r>
              <a:rPr lang="en-US" sz="1200" dirty="0">
                <a:latin typeface="Work Sans Light" pitchFamily="2" charset="77"/>
              </a:rPr>
              <a:t>The minimum amount the visitor can zoom on the page. 1.0 does not zoom.</a:t>
            </a:r>
          </a:p>
          <a:p>
            <a:pPr marL="171450" indent="-171450">
              <a:buClr>
                <a:srgbClr val="E72E27"/>
              </a:buClr>
              <a:buFont typeface="Arial" panose="020B0604020202020204" pitchFamily="34" charset="0"/>
              <a:buChar char="•"/>
            </a:pPr>
            <a:endParaRPr lang="en-US" sz="1200" dirty="0">
              <a:solidFill>
                <a:srgbClr val="42A5F5"/>
              </a:solidFill>
              <a:latin typeface="Work Sans Light" pitchFamily="2" charset="77"/>
            </a:endParaRPr>
          </a:p>
          <a:p>
            <a:pPr marL="171450" indent="-171450">
              <a:buClr>
                <a:srgbClr val="E72E27"/>
              </a:buClr>
              <a:buFont typeface="Arial" panose="020B0604020202020204" pitchFamily="34" charset="0"/>
              <a:buChar char="•"/>
            </a:pPr>
            <a:r>
              <a:rPr lang="en-US" sz="1200" dirty="0">
                <a:solidFill>
                  <a:srgbClr val="42A5F5"/>
                </a:solidFill>
                <a:latin typeface="Work Sans Light" pitchFamily="2" charset="77"/>
              </a:rPr>
              <a:t>maximum-scale: </a:t>
            </a:r>
            <a:r>
              <a:rPr lang="en-US" sz="1200" dirty="0">
                <a:latin typeface="Work Sans Light" pitchFamily="2" charset="77"/>
              </a:rPr>
              <a:t>The maximum amount the visitor can zoom on the page. 1.0 does not zoom.</a:t>
            </a:r>
          </a:p>
          <a:p>
            <a:pPr marL="171450" indent="-171450">
              <a:buClr>
                <a:srgbClr val="E72E27"/>
              </a:buClr>
              <a:buFont typeface="Arial" panose="020B0604020202020204" pitchFamily="34" charset="0"/>
              <a:buChar char="•"/>
            </a:pPr>
            <a:endParaRPr lang="en-US" sz="1200" dirty="0">
              <a:solidFill>
                <a:srgbClr val="42A5F5"/>
              </a:solidFill>
              <a:latin typeface="Work Sans Light" pitchFamily="2" charset="77"/>
            </a:endParaRPr>
          </a:p>
          <a:p>
            <a:pPr marL="171450" indent="-171450">
              <a:buClr>
                <a:srgbClr val="E72E27"/>
              </a:buClr>
              <a:buFont typeface="Arial" panose="020B0604020202020204" pitchFamily="34" charset="0"/>
              <a:buChar char="•"/>
            </a:pPr>
            <a:r>
              <a:rPr lang="en-US" sz="1200" dirty="0">
                <a:solidFill>
                  <a:srgbClr val="42A5F5"/>
                </a:solidFill>
                <a:latin typeface="Work Sans Light" pitchFamily="2" charset="77"/>
              </a:rPr>
              <a:t> user-scalable: </a:t>
            </a:r>
            <a:r>
              <a:rPr lang="en-US" sz="1200" dirty="0">
                <a:latin typeface="Work Sans Light" pitchFamily="2" charset="77"/>
              </a:rPr>
              <a:t>Allows the device to zoom in and out. Values are yes or no.</a:t>
            </a:r>
          </a:p>
          <a:p>
            <a:pPr marL="158750" indent="-158750">
              <a:buClr>
                <a:srgbClr val="E72E27"/>
              </a:buClr>
              <a:buFont typeface="Arial" panose="020B0604020202020204" pitchFamily="34" charset="0"/>
              <a:buChar char="•"/>
            </a:pPr>
            <a:endParaRPr lang="en-US" sz="1200" dirty="0">
              <a:solidFill>
                <a:srgbClr val="42A5F5"/>
              </a:solidFill>
              <a:latin typeface="Work Sans Light" pitchFamily="2" charset="77"/>
            </a:endParaRPr>
          </a:p>
          <a:p>
            <a:pPr>
              <a:buClr>
                <a:srgbClr val="E72E27"/>
              </a:buClr>
            </a:pPr>
            <a:r>
              <a:rPr lang="en-US" sz="1200" dirty="0">
                <a:latin typeface="Work Sans Light" pitchFamily="2" charset="77"/>
              </a:rPr>
              <a:t>When set, these can disable the user's ability to zoom the viewport, potentially causing accessibility issues.</a:t>
            </a:r>
          </a:p>
        </p:txBody>
      </p:sp>
      <p:sp>
        <p:nvSpPr>
          <p:cNvPr id="4" name="TextBox 3">
            <a:extLst>
              <a:ext uri="{FF2B5EF4-FFF2-40B4-BE49-F238E27FC236}">
                <a16:creationId xmlns:a16="http://schemas.microsoft.com/office/drawing/2014/main" id="{087F67BB-35F5-0C4B-BB0A-DAB080FC7BE3}"/>
              </a:ext>
            </a:extLst>
          </p:cNvPr>
          <p:cNvSpPr txBox="1"/>
          <p:nvPr/>
        </p:nvSpPr>
        <p:spPr>
          <a:xfrm>
            <a:off x="201852" y="3349388"/>
            <a:ext cx="8173083" cy="1446550"/>
          </a:xfrm>
          <a:prstGeom prst="rect">
            <a:avLst/>
          </a:prstGeom>
          <a:noFill/>
        </p:spPr>
        <p:txBody>
          <a:bodyPr wrap="square" rtlCol="0">
            <a:spAutoFit/>
          </a:bodyPr>
          <a:lstStyle/>
          <a:p>
            <a:pPr>
              <a:buClr>
                <a:srgbClr val="E72E27"/>
              </a:buClr>
            </a:pPr>
            <a:r>
              <a:rPr lang="en-US" sz="1600" b="1" dirty="0">
                <a:latin typeface="Work Sans Light" pitchFamily="2" charset="77"/>
              </a:rPr>
              <a:t>Some additional rules to follow:</a:t>
            </a:r>
            <a:endParaRPr lang="en-US" sz="1200" b="1" dirty="0">
              <a:latin typeface="Work Sans Light" pitchFamily="2" charset="77"/>
            </a:endParaRPr>
          </a:p>
          <a:p>
            <a:pPr>
              <a:buClr>
                <a:srgbClr val="E72E27"/>
              </a:buCl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Do not use large fixed width elements.</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Content should not rely on a particular viewport width to render well.</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Use CSS media queries to apply different styling for small and large screens.</a:t>
            </a:r>
          </a:p>
        </p:txBody>
      </p:sp>
    </p:spTree>
    <p:extLst>
      <p:ext uri="{BB962C8B-B14F-4D97-AF65-F5344CB8AC3E}">
        <p14:creationId xmlns:p14="http://schemas.microsoft.com/office/powerpoint/2010/main" val="422154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18C9D0-0BA9-E24A-BCA8-9F2017368404}"/>
              </a:ext>
            </a:extLst>
          </p:cNvPr>
          <p:cNvSpPr txBox="1"/>
          <p:nvPr/>
        </p:nvSpPr>
        <p:spPr>
          <a:xfrm>
            <a:off x="327804" y="538144"/>
            <a:ext cx="4974298" cy="707886"/>
          </a:xfrm>
          <a:prstGeom prst="rect">
            <a:avLst/>
          </a:prstGeom>
          <a:noFill/>
        </p:spPr>
        <p:txBody>
          <a:bodyPr wrap="square" rtlCol="0">
            <a:spAutoFit/>
          </a:bodyPr>
          <a:lstStyle/>
          <a:p>
            <a:r>
              <a:rPr lang="en-US" sz="4000" dirty="0">
                <a:solidFill>
                  <a:srgbClr val="FF0000"/>
                </a:solidFill>
                <a:latin typeface="Work Sans Light" pitchFamily="2" charset="77"/>
                <a:ea typeface="Verdana" panose="020B0604030504040204" pitchFamily="34" charset="0"/>
                <a:cs typeface="Verdana" panose="020B0604030504040204" pitchFamily="34" charset="0"/>
              </a:rPr>
              <a:t>Media</a:t>
            </a:r>
            <a:r>
              <a:rPr lang="en-US" sz="4000" dirty="0">
                <a:latin typeface="Work Sans Light" pitchFamily="2" charset="77"/>
                <a:ea typeface="Verdana" panose="020B0604030504040204" pitchFamily="34" charset="0"/>
                <a:cs typeface="Verdana" panose="020B0604030504040204" pitchFamily="34" charset="0"/>
              </a:rPr>
              <a:t> Queries</a:t>
            </a:r>
            <a:endParaRPr lang="en-US" sz="4000" dirty="0">
              <a:solidFill>
                <a:srgbClr val="E72E27"/>
              </a:solidFill>
              <a:latin typeface="Work Sans Light" pitchFamily="2" charset="77"/>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0432CBCB-C645-9D40-9C60-4E017AFDD1BA}"/>
              </a:ext>
            </a:extLst>
          </p:cNvPr>
          <p:cNvSpPr txBox="1"/>
          <p:nvPr/>
        </p:nvSpPr>
        <p:spPr>
          <a:xfrm>
            <a:off x="201852" y="1460029"/>
            <a:ext cx="8173083" cy="1569660"/>
          </a:xfrm>
          <a:prstGeom prst="rect">
            <a:avLst/>
          </a:prstGeom>
          <a:noFill/>
        </p:spPr>
        <p:txBody>
          <a:bodyPr wrap="square" rtlCol="0">
            <a:spAutoFit/>
          </a:bodyPr>
          <a:lstStyle/>
          <a:p>
            <a:pPr marL="158750" indent="-158750">
              <a:buClr>
                <a:srgbClr val="E72E27"/>
              </a:buClr>
              <a:buFont typeface="Arial" panose="020B0604020202020204" pitchFamily="34" charset="0"/>
              <a:buChar char="•"/>
            </a:pPr>
            <a:r>
              <a:rPr lang="en-US" sz="1200" dirty="0">
                <a:latin typeface="Work Sans Light" pitchFamily="2" charset="77"/>
              </a:rPr>
              <a:t>Since the days of CSS 2.1, our style sheets have enjoyed some measure of device awareness through media types. If you’ve ever written a print style sheet, you’re already familiar with the concept.</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Thankfully, the W3C created media queries as part of the CSS3 specification, improving upon the promise of media types.</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A media query allows us to target not only certain device classes, but to actually inspect the physical characteristics of the device rendering our work.</a:t>
            </a:r>
          </a:p>
        </p:txBody>
      </p:sp>
      <p:sp>
        <p:nvSpPr>
          <p:cNvPr id="8" name="TextBox 7">
            <a:extLst>
              <a:ext uri="{FF2B5EF4-FFF2-40B4-BE49-F238E27FC236}">
                <a16:creationId xmlns:a16="http://schemas.microsoft.com/office/drawing/2014/main" id="{0432CBCB-C645-9D40-9C60-4E017AFDD1BA}"/>
              </a:ext>
            </a:extLst>
          </p:cNvPr>
          <p:cNvSpPr txBox="1"/>
          <p:nvPr/>
        </p:nvSpPr>
        <p:spPr>
          <a:xfrm>
            <a:off x="201851" y="3362549"/>
            <a:ext cx="8173083" cy="1231106"/>
          </a:xfrm>
          <a:prstGeom prst="rect">
            <a:avLst/>
          </a:prstGeom>
          <a:solidFill>
            <a:schemeClr val="bg1">
              <a:lumMod val="95000"/>
            </a:schemeClr>
          </a:solidFill>
          <a:ln>
            <a:solidFill>
              <a:schemeClr val="bg1">
                <a:lumMod val="95000"/>
              </a:schemeClr>
            </a:solidFill>
          </a:ln>
        </p:spPr>
        <p:txBody>
          <a:bodyPr wrap="square" rtlCol="0">
            <a:spAutoFit/>
          </a:bodyPr>
          <a:lstStyle/>
          <a:p>
            <a:pPr>
              <a:buClr>
                <a:srgbClr val="E72E27"/>
              </a:buClr>
            </a:pPr>
            <a:endParaRPr lang="en-US" sz="1600" i="1" dirty="0">
              <a:solidFill>
                <a:schemeClr val="accent2">
                  <a:lumMod val="75000"/>
                </a:schemeClr>
              </a:solidFill>
              <a:latin typeface="Work Sans Light" pitchFamily="2" charset="77"/>
            </a:endParaRPr>
          </a:p>
          <a:p>
            <a:pPr lvl="1">
              <a:buClr>
                <a:srgbClr val="E72E27"/>
              </a:buClr>
            </a:pPr>
            <a:r>
              <a:rPr lang="en-US" sz="1400" dirty="0">
                <a:solidFill>
                  <a:schemeClr val="accent2">
                    <a:lumMod val="75000"/>
                  </a:schemeClr>
                </a:solidFill>
                <a:latin typeface="Work Sans Light" pitchFamily="2" charset="77"/>
              </a:rPr>
              <a:t>@media not | only </a:t>
            </a:r>
            <a:r>
              <a:rPr lang="en-US" sz="1400" b="1" i="1" dirty="0" err="1">
                <a:solidFill>
                  <a:schemeClr val="accent2">
                    <a:lumMod val="75000"/>
                  </a:schemeClr>
                </a:solidFill>
                <a:latin typeface="Work Sans Light" pitchFamily="2" charset="77"/>
              </a:rPr>
              <a:t>mediatype</a:t>
            </a:r>
            <a:r>
              <a:rPr lang="en-US" sz="1400" i="1" dirty="0">
                <a:solidFill>
                  <a:schemeClr val="accent2">
                    <a:lumMod val="75000"/>
                  </a:schemeClr>
                </a:solidFill>
                <a:latin typeface="Work Sans Light" pitchFamily="2" charset="77"/>
              </a:rPr>
              <a:t> </a:t>
            </a:r>
            <a:r>
              <a:rPr lang="en-US" sz="1400" dirty="0">
                <a:solidFill>
                  <a:schemeClr val="accent2">
                    <a:lumMod val="75000"/>
                  </a:schemeClr>
                </a:solidFill>
                <a:latin typeface="Work Sans Light" pitchFamily="2" charset="77"/>
              </a:rPr>
              <a:t>and</a:t>
            </a:r>
            <a:r>
              <a:rPr lang="en-US" sz="1400" i="1" dirty="0">
                <a:solidFill>
                  <a:schemeClr val="accent2">
                    <a:lumMod val="75000"/>
                  </a:schemeClr>
                </a:solidFill>
                <a:latin typeface="Work Sans Light" pitchFamily="2" charset="77"/>
              </a:rPr>
              <a:t> </a:t>
            </a:r>
            <a:r>
              <a:rPr lang="en-US" sz="1400" b="1" i="1" dirty="0">
                <a:solidFill>
                  <a:schemeClr val="accent2">
                    <a:lumMod val="75000"/>
                  </a:schemeClr>
                </a:solidFill>
                <a:latin typeface="Work Sans Light" pitchFamily="2" charset="77"/>
              </a:rPr>
              <a:t>(media feature </a:t>
            </a:r>
            <a:r>
              <a:rPr lang="en-US" sz="1400" b="1" dirty="0">
                <a:solidFill>
                  <a:schemeClr val="accent2">
                    <a:lumMod val="75000"/>
                  </a:schemeClr>
                </a:solidFill>
                <a:latin typeface="Work Sans Light" pitchFamily="2" charset="77"/>
              </a:rPr>
              <a:t>and | or | not</a:t>
            </a:r>
            <a:r>
              <a:rPr lang="en-US" sz="1400" b="1" i="1" dirty="0">
                <a:solidFill>
                  <a:schemeClr val="accent2">
                    <a:lumMod val="75000"/>
                  </a:schemeClr>
                </a:solidFill>
                <a:latin typeface="Work Sans Light" pitchFamily="2" charset="77"/>
              </a:rPr>
              <a:t> media feature) </a:t>
            </a:r>
            <a:r>
              <a:rPr lang="en-US" sz="1400" i="1" dirty="0">
                <a:latin typeface="Work Sans Light" pitchFamily="2" charset="77"/>
              </a:rPr>
              <a:t>{</a:t>
            </a:r>
          </a:p>
          <a:p>
            <a:pPr lvl="1">
              <a:buClr>
                <a:srgbClr val="E72E27"/>
              </a:buClr>
            </a:pPr>
            <a:r>
              <a:rPr lang="en-US" sz="1400" i="1" dirty="0">
                <a:latin typeface="Work Sans Light" pitchFamily="2" charset="77"/>
              </a:rPr>
              <a:t>  </a:t>
            </a:r>
            <a:r>
              <a:rPr lang="en-US" sz="1400" i="1" dirty="0">
                <a:solidFill>
                  <a:srgbClr val="FF0000"/>
                </a:solidFill>
                <a:latin typeface="Work Sans Light" pitchFamily="2" charset="77"/>
              </a:rPr>
              <a:t>CSS-Code;</a:t>
            </a:r>
          </a:p>
          <a:p>
            <a:pPr lvl="1">
              <a:buClr>
                <a:srgbClr val="E72E27"/>
              </a:buClr>
            </a:pPr>
            <a:r>
              <a:rPr lang="en-US" sz="1400" i="1" dirty="0">
                <a:latin typeface="Work Sans Light" pitchFamily="2" charset="77"/>
              </a:rPr>
              <a:t>}</a:t>
            </a:r>
          </a:p>
          <a:p>
            <a:pPr>
              <a:buClr>
                <a:srgbClr val="E72E27"/>
              </a:buClr>
            </a:pPr>
            <a:endParaRPr lang="en-US" sz="1600" i="1" dirty="0">
              <a:latin typeface="Work Sans Light" pitchFamily="2" charset="77"/>
            </a:endParaRPr>
          </a:p>
        </p:txBody>
      </p:sp>
    </p:spTree>
    <p:extLst>
      <p:ext uri="{BB962C8B-B14F-4D97-AF65-F5344CB8AC3E}">
        <p14:creationId xmlns:p14="http://schemas.microsoft.com/office/powerpoint/2010/main" val="2083991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2CBCB-C645-9D40-9C60-4E017AFDD1BA}"/>
              </a:ext>
            </a:extLst>
          </p:cNvPr>
          <p:cNvSpPr txBox="1"/>
          <p:nvPr/>
        </p:nvSpPr>
        <p:spPr>
          <a:xfrm>
            <a:off x="201851" y="1398455"/>
            <a:ext cx="8173083" cy="1231106"/>
          </a:xfrm>
          <a:prstGeom prst="rect">
            <a:avLst/>
          </a:prstGeom>
          <a:solidFill>
            <a:schemeClr val="bg1">
              <a:lumMod val="95000"/>
            </a:schemeClr>
          </a:solidFill>
          <a:ln>
            <a:solidFill>
              <a:schemeClr val="bg1">
                <a:lumMod val="95000"/>
              </a:schemeClr>
            </a:solidFill>
          </a:ln>
        </p:spPr>
        <p:txBody>
          <a:bodyPr wrap="square" rtlCol="0">
            <a:spAutoFit/>
          </a:bodyPr>
          <a:lstStyle/>
          <a:p>
            <a:pPr>
              <a:buClr>
                <a:srgbClr val="E72E27"/>
              </a:buClr>
            </a:pPr>
            <a:endParaRPr lang="en-US" sz="1600" i="1" dirty="0">
              <a:solidFill>
                <a:schemeClr val="accent2">
                  <a:lumMod val="75000"/>
                </a:schemeClr>
              </a:solidFill>
              <a:latin typeface="Work Sans Light" pitchFamily="2" charset="77"/>
            </a:endParaRPr>
          </a:p>
          <a:p>
            <a:pPr lvl="1">
              <a:buClr>
                <a:srgbClr val="E72E27"/>
              </a:buClr>
            </a:pPr>
            <a:r>
              <a:rPr lang="en-US" sz="1400" dirty="0">
                <a:solidFill>
                  <a:schemeClr val="accent2">
                    <a:lumMod val="75000"/>
                  </a:schemeClr>
                </a:solidFill>
                <a:latin typeface="Work Sans Light" pitchFamily="2" charset="77"/>
              </a:rPr>
              <a:t>@media not | only </a:t>
            </a:r>
            <a:r>
              <a:rPr lang="en-US" sz="1400" b="1" i="1" dirty="0" err="1">
                <a:solidFill>
                  <a:schemeClr val="accent2">
                    <a:lumMod val="75000"/>
                  </a:schemeClr>
                </a:solidFill>
                <a:latin typeface="Work Sans Light" pitchFamily="2" charset="77"/>
              </a:rPr>
              <a:t>mediatype</a:t>
            </a:r>
            <a:r>
              <a:rPr lang="en-US" sz="1400" i="1" dirty="0">
                <a:solidFill>
                  <a:schemeClr val="accent2">
                    <a:lumMod val="75000"/>
                  </a:schemeClr>
                </a:solidFill>
                <a:latin typeface="Work Sans Light" pitchFamily="2" charset="77"/>
              </a:rPr>
              <a:t> </a:t>
            </a:r>
            <a:r>
              <a:rPr lang="en-US" sz="1400" dirty="0">
                <a:solidFill>
                  <a:schemeClr val="accent2">
                    <a:lumMod val="75000"/>
                  </a:schemeClr>
                </a:solidFill>
                <a:latin typeface="Work Sans Light" pitchFamily="2" charset="77"/>
              </a:rPr>
              <a:t>and</a:t>
            </a:r>
            <a:r>
              <a:rPr lang="en-US" sz="1400" i="1" dirty="0">
                <a:solidFill>
                  <a:schemeClr val="accent2">
                    <a:lumMod val="75000"/>
                  </a:schemeClr>
                </a:solidFill>
                <a:latin typeface="Work Sans Light" pitchFamily="2" charset="77"/>
              </a:rPr>
              <a:t> </a:t>
            </a:r>
            <a:r>
              <a:rPr lang="en-US" sz="1400" b="1" i="1" dirty="0">
                <a:solidFill>
                  <a:schemeClr val="accent2">
                    <a:lumMod val="75000"/>
                  </a:schemeClr>
                </a:solidFill>
                <a:latin typeface="Work Sans Light" pitchFamily="2" charset="77"/>
              </a:rPr>
              <a:t>(media feature </a:t>
            </a:r>
            <a:r>
              <a:rPr lang="en-US" sz="1400" b="1" dirty="0">
                <a:solidFill>
                  <a:schemeClr val="accent2">
                    <a:lumMod val="75000"/>
                  </a:schemeClr>
                </a:solidFill>
                <a:latin typeface="Work Sans Light" pitchFamily="2" charset="77"/>
              </a:rPr>
              <a:t>and | or | not</a:t>
            </a:r>
            <a:r>
              <a:rPr lang="en-US" sz="1400" b="1" i="1" dirty="0">
                <a:solidFill>
                  <a:schemeClr val="accent2">
                    <a:lumMod val="75000"/>
                  </a:schemeClr>
                </a:solidFill>
                <a:latin typeface="Work Sans Light" pitchFamily="2" charset="77"/>
              </a:rPr>
              <a:t> </a:t>
            </a:r>
            <a:r>
              <a:rPr lang="en-US" sz="1400" b="1" i="1" dirty="0" err="1">
                <a:solidFill>
                  <a:schemeClr val="accent2">
                    <a:lumMod val="75000"/>
                  </a:schemeClr>
                </a:solidFill>
                <a:latin typeface="Work Sans Light" pitchFamily="2" charset="77"/>
              </a:rPr>
              <a:t>mediafeature</a:t>
            </a:r>
            <a:r>
              <a:rPr lang="en-US" sz="1400" b="1" i="1" dirty="0">
                <a:solidFill>
                  <a:schemeClr val="accent2">
                    <a:lumMod val="75000"/>
                  </a:schemeClr>
                </a:solidFill>
                <a:latin typeface="Work Sans Light" pitchFamily="2" charset="77"/>
              </a:rPr>
              <a:t>) </a:t>
            </a:r>
            <a:r>
              <a:rPr lang="en-US" sz="1400" i="1" dirty="0">
                <a:latin typeface="Work Sans Light" pitchFamily="2" charset="77"/>
              </a:rPr>
              <a:t>{</a:t>
            </a:r>
          </a:p>
          <a:p>
            <a:pPr lvl="1">
              <a:buClr>
                <a:srgbClr val="E72E27"/>
              </a:buClr>
            </a:pPr>
            <a:r>
              <a:rPr lang="en-US" sz="1400" i="1" dirty="0">
                <a:latin typeface="Work Sans Light" pitchFamily="2" charset="77"/>
              </a:rPr>
              <a:t>  </a:t>
            </a:r>
            <a:r>
              <a:rPr lang="en-US" sz="1400" i="1" dirty="0">
                <a:solidFill>
                  <a:srgbClr val="FF0000"/>
                </a:solidFill>
                <a:latin typeface="Work Sans Light" pitchFamily="2" charset="77"/>
              </a:rPr>
              <a:t>CSS-Code;</a:t>
            </a:r>
          </a:p>
          <a:p>
            <a:pPr lvl="1">
              <a:buClr>
                <a:srgbClr val="E72E27"/>
              </a:buClr>
            </a:pPr>
            <a:r>
              <a:rPr lang="en-US" sz="1400" i="1" dirty="0">
                <a:latin typeface="Work Sans Light" pitchFamily="2" charset="77"/>
              </a:rPr>
              <a:t>}</a:t>
            </a:r>
          </a:p>
          <a:p>
            <a:pPr>
              <a:buClr>
                <a:srgbClr val="E72E27"/>
              </a:buClr>
            </a:pPr>
            <a:endParaRPr lang="en-US" sz="1600" i="1" dirty="0">
              <a:latin typeface="Work Sans Light" pitchFamily="2" charset="77"/>
            </a:endParaRPr>
          </a:p>
        </p:txBody>
      </p:sp>
      <p:sp>
        <p:nvSpPr>
          <p:cNvPr id="3" name="TextBox 2">
            <a:extLst>
              <a:ext uri="{FF2B5EF4-FFF2-40B4-BE49-F238E27FC236}">
                <a16:creationId xmlns:a16="http://schemas.microsoft.com/office/drawing/2014/main" id="{7B18C9D0-0BA9-E24A-BCA8-9F2017368404}"/>
              </a:ext>
            </a:extLst>
          </p:cNvPr>
          <p:cNvSpPr txBox="1"/>
          <p:nvPr/>
        </p:nvSpPr>
        <p:spPr>
          <a:xfrm>
            <a:off x="327804" y="538144"/>
            <a:ext cx="4974298" cy="707886"/>
          </a:xfrm>
          <a:prstGeom prst="rect">
            <a:avLst/>
          </a:prstGeom>
          <a:noFill/>
        </p:spPr>
        <p:txBody>
          <a:bodyPr wrap="square" rtlCol="0">
            <a:spAutoFit/>
          </a:bodyPr>
          <a:lstStyle/>
          <a:p>
            <a:r>
              <a:rPr lang="en-US" sz="4000" dirty="0">
                <a:latin typeface="Work Sans Light" pitchFamily="2" charset="77"/>
                <a:ea typeface="Verdana" panose="020B0604030504040204" pitchFamily="34" charset="0"/>
                <a:cs typeface="Verdana" panose="020B0604030504040204" pitchFamily="34" charset="0"/>
              </a:rPr>
              <a:t>CSS </a:t>
            </a:r>
            <a:r>
              <a:rPr lang="en-US" sz="4000" dirty="0">
                <a:solidFill>
                  <a:srgbClr val="FF0000"/>
                </a:solidFill>
                <a:latin typeface="Work Sans Light" pitchFamily="2" charset="77"/>
                <a:ea typeface="Verdana" panose="020B0604030504040204" pitchFamily="34" charset="0"/>
                <a:cs typeface="Verdana" panose="020B0604030504040204" pitchFamily="34" charset="0"/>
              </a:rPr>
              <a:t>Syntax</a:t>
            </a:r>
            <a:endParaRPr lang="en-US" sz="4000" dirty="0">
              <a:solidFill>
                <a:srgbClr val="E72E27"/>
              </a:solidFill>
              <a:latin typeface="Work Sans Light" pitchFamily="2" charset="77"/>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0432CBCB-C645-9D40-9C60-4E017AFDD1BA}"/>
              </a:ext>
            </a:extLst>
          </p:cNvPr>
          <p:cNvSpPr txBox="1"/>
          <p:nvPr/>
        </p:nvSpPr>
        <p:spPr>
          <a:xfrm>
            <a:off x="201852" y="2934265"/>
            <a:ext cx="8173083" cy="1569660"/>
          </a:xfrm>
          <a:prstGeom prst="rect">
            <a:avLst/>
          </a:prstGeom>
          <a:noFill/>
        </p:spPr>
        <p:txBody>
          <a:bodyPr wrap="square" rtlCol="0">
            <a:spAutoFit/>
          </a:bodyPr>
          <a:lstStyle/>
          <a:p>
            <a:pPr marL="158750" indent="-158750">
              <a:buClr>
                <a:srgbClr val="E72E27"/>
              </a:buClr>
              <a:buFont typeface="Arial" panose="020B0604020202020204" pitchFamily="34" charset="0"/>
              <a:buChar char="•"/>
            </a:pPr>
            <a:r>
              <a:rPr lang="en-US" sz="1200" dirty="0">
                <a:solidFill>
                  <a:schemeClr val="accent2">
                    <a:lumMod val="75000"/>
                  </a:schemeClr>
                </a:solidFill>
                <a:latin typeface="Work Sans SemiBold" panose="00000700000000000000" pitchFamily="2" charset="0"/>
              </a:rPr>
              <a:t>not</a:t>
            </a:r>
            <a:r>
              <a:rPr lang="en-US" sz="1200" dirty="0">
                <a:latin typeface="Work Sans Light" pitchFamily="2" charset="77"/>
              </a:rPr>
              <a:t>: The not keyword reverts the meaning of an entire media query.</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b="1" dirty="0">
                <a:solidFill>
                  <a:schemeClr val="accent2">
                    <a:lumMod val="75000"/>
                  </a:schemeClr>
                </a:solidFill>
                <a:latin typeface="Work Sans SemiBold" panose="00000700000000000000" pitchFamily="2" charset="0"/>
              </a:rPr>
              <a:t>only</a:t>
            </a:r>
            <a:r>
              <a:rPr lang="en-US" sz="1200" dirty="0">
                <a:latin typeface="Work Sans Light" pitchFamily="2" charset="77"/>
              </a:rPr>
              <a:t>: The only keyword prevents older browsers that do not support media queries with media features from applying the specified styles. It has no effect on modern browsers.</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b="1" dirty="0">
                <a:solidFill>
                  <a:schemeClr val="accent2">
                    <a:lumMod val="75000"/>
                  </a:schemeClr>
                </a:solidFill>
                <a:latin typeface="Work Sans SemiBold" panose="00000700000000000000" pitchFamily="2" charset="0"/>
              </a:rPr>
              <a:t>and</a:t>
            </a:r>
            <a:r>
              <a:rPr lang="en-US" sz="1200" dirty="0">
                <a:latin typeface="Work Sans Light" pitchFamily="2" charset="77"/>
              </a:rPr>
              <a:t>: The and keyword combines a media feature with a media type or other media features.</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They are all optional. However, if you use </a:t>
            </a:r>
            <a:r>
              <a:rPr lang="en-US" sz="1200" dirty="0">
                <a:solidFill>
                  <a:schemeClr val="accent2">
                    <a:lumMod val="75000"/>
                  </a:schemeClr>
                </a:solidFill>
                <a:latin typeface="Work Sans SemiBold" panose="00000700000000000000" pitchFamily="2" charset="0"/>
              </a:rPr>
              <a:t>not</a:t>
            </a:r>
            <a:r>
              <a:rPr lang="en-US" sz="1200" dirty="0">
                <a:latin typeface="Work Sans Light" pitchFamily="2" charset="77"/>
              </a:rPr>
              <a:t> or </a:t>
            </a:r>
            <a:r>
              <a:rPr lang="en-US" sz="1200" b="1" dirty="0">
                <a:solidFill>
                  <a:schemeClr val="accent2">
                    <a:lumMod val="75000"/>
                  </a:schemeClr>
                </a:solidFill>
                <a:latin typeface="Work Sans SemiBold" panose="00000700000000000000" pitchFamily="2" charset="0"/>
              </a:rPr>
              <a:t>only</a:t>
            </a:r>
            <a:r>
              <a:rPr lang="en-US" sz="1200" dirty="0">
                <a:latin typeface="Work Sans Light" pitchFamily="2" charset="77"/>
              </a:rPr>
              <a:t>, you must also specify a media type.</a:t>
            </a:r>
          </a:p>
        </p:txBody>
      </p:sp>
    </p:spTree>
    <p:extLst>
      <p:ext uri="{BB962C8B-B14F-4D97-AF65-F5344CB8AC3E}">
        <p14:creationId xmlns:p14="http://schemas.microsoft.com/office/powerpoint/2010/main" val="3138680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18C9D0-0BA9-E24A-BCA8-9F2017368404}"/>
              </a:ext>
            </a:extLst>
          </p:cNvPr>
          <p:cNvSpPr txBox="1"/>
          <p:nvPr/>
        </p:nvSpPr>
        <p:spPr>
          <a:xfrm>
            <a:off x="327804" y="538144"/>
            <a:ext cx="4974298" cy="707886"/>
          </a:xfrm>
          <a:prstGeom prst="rect">
            <a:avLst/>
          </a:prstGeom>
          <a:noFill/>
        </p:spPr>
        <p:txBody>
          <a:bodyPr wrap="square" rtlCol="0">
            <a:spAutoFit/>
          </a:bodyPr>
          <a:lstStyle/>
          <a:p>
            <a:r>
              <a:rPr lang="en-US" sz="4000" dirty="0">
                <a:latin typeface="Work Sans Light" pitchFamily="2" charset="77"/>
                <a:ea typeface="Verdana" panose="020B0604030504040204" pitchFamily="34" charset="0"/>
                <a:cs typeface="Verdana" panose="020B0604030504040204" pitchFamily="34" charset="0"/>
              </a:rPr>
              <a:t>Media</a:t>
            </a:r>
            <a:r>
              <a:rPr lang="en-US" sz="4000" dirty="0">
                <a:solidFill>
                  <a:srgbClr val="FF0000"/>
                </a:solidFill>
                <a:latin typeface="Work Sans Light" pitchFamily="2" charset="77"/>
                <a:ea typeface="Verdana" panose="020B0604030504040204" pitchFamily="34" charset="0"/>
                <a:cs typeface="Verdana" panose="020B0604030504040204" pitchFamily="34" charset="0"/>
              </a:rPr>
              <a:t> Type</a:t>
            </a:r>
            <a:endParaRPr lang="en-US" sz="4000" dirty="0">
              <a:solidFill>
                <a:srgbClr val="E72E27"/>
              </a:solidFill>
              <a:latin typeface="Work Sans Light" pitchFamily="2" charset="77"/>
              <a:ea typeface="Verdana" panose="020B0604030504040204" pitchFamily="34" charset="0"/>
              <a:cs typeface="Verdan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485641906"/>
              </p:ext>
            </p:extLst>
          </p:nvPr>
        </p:nvGraphicFramePr>
        <p:xfrm>
          <a:off x="327804" y="1503179"/>
          <a:ext cx="8522451" cy="3452539"/>
        </p:xfrm>
        <a:graphic>
          <a:graphicData uri="http://schemas.openxmlformats.org/drawingml/2006/table">
            <a:tbl>
              <a:tblPr firstRow="1" bandRow="1">
                <a:tableStyleId>{21E4AEA4-8DFA-4A89-87EB-49C32662AFE0}</a:tableStyleId>
              </a:tblPr>
              <a:tblGrid>
                <a:gridCol w="2096838">
                  <a:extLst>
                    <a:ext uri="{9D8B030D-6E8A-4147-A177-3AD203B41FA5}">
                      <a16:colId xmlns:a16="http://schemas.microsoft.com/office/drawing/2014/main" val="3359619414"/>
                    </a:ext>
                  </a:extLst>
                </a:gridCol>
                <a:gridCol w="6425613">
                  <a:extLst>
                    <a:ext uri="{9D8B030D-6E8A-4147-A177-3AD203B41FA5}">
                      <a16:colId xmlns:a16="http://schemas.microsoft.com/office/drawing/2014/main" val="964913784"/>
                    </a:ext>
                  </a:extLst>
                </a:gridCol>
              </a:tblGrid>
              <a:tr h="616223">
                <a:tc>
                  <a:txBody>
                    <a:bodyPr/>
                    <a:lstStyle/>
                    <a:p>
                      <a:r>
                        <a:rPr lang="en-US" sz="1400" dirty="0">
                          <a:latin typeface="Work Sans Light" panose="00000400000000000000" pitchFamily="2" charset="0"/>
                        </a:rPr>
                        <a:t>Value</a:t>
                      </a:r>
                    </a:p>
                  </a:txBody>
                  <a:tcPr anchor="ctr"/>
                </a:tc>
                <a:tc>
                  <a:txBody>
                    <a:bodyPr/>
                    <a:lstStyle/>
                    <a:p>
                      <a:r>
                        <a:rPr lang="en-US" sz="1400" dirty="0">
                          <a:latin typeface="Work Sans Light" panose="00000400000000000000" pitchFamily="2" charset="0"/>
                        </a:rPr>
                        <a:t>Description</a:t>
                      </a:r>
                    </a:p>
                  </a:txBody>
                  <a:tcPr anchor="ctr"/>
                </a:tc>
                <a:extLst>
                  <a:ext uri="{0D108BD9-81ED-4DB2-BD59-A6C34878D82A}">
                    <a16:rowId xmlns:a16="http://schemas.microsoft.com/office/drawing/2014/main" val="3020497655"/>
                  </a:ext>
                </a:extLst>
              </a:tr>
              <a:tr h="709079">
                <a:tc>
                  <a:txBody>
                    <a:bodyPr/>
                    <a:lstStyle/>
                    <a:p>
                      <a:pPr algn="l" fontAlgn="t"/>
                      <a:r>
                        <a:rPr lang="en-US" sz="1400" b="1" dirty="0">
                          <a:effectLst/>
                          <a:latin typeface="Work Sans SemiBold" panose="00000700000000000000" pitchFamily="2" charset="0"/>
                        </a:rPr>
                        <a:t>all</a:t>
                      </a:r>
                    </a:p>
                  </a:txBody>
                  <a:tcPr marL="152400" marR="76200" marT="76200" marB="76200" anchor="ctr"/>
                </a:tc>
                <a:tc>
                  <a:txBody>
                    <a:bodyPr/>
                    <a:lstStyle/>
                    <a:p>
                      <a:pPr algn="l" fontAlgn="t"/>
                      <a:r>
                        <a:rPr lang="en-US" sz="1400" dirty="0">
                          <a:effectLst/>
                          <a:latin typeface="Work Sans Light" panose="00000400000000000000" pitchFamily="2" charset="0"/>
                        </a:rPr>
                        <a:t>Used for all media type devices</a:t>
                      </a:r>
                    </a:p>
                  </a:txBody>
                  <a:tcPr marL="76200" marR="76200" marT="76200" marB="76200" anchor="ctr"/>
                </a:tc>
                <a:extLst>
                  <a:ext uri="{0D108BD9-81ED-4DB2-BD59-A6C34878D82A}">
                    <a16:rowId xmlns:a16="http://schemas.microsoft.com/office/drawing/2014/main" val="1970093162"/>
                  </a:ext>
                </a:extLst>
              </a:tr>
              <a:tr h="709079">
                <a:tc>
                  <a:txBody>
                    <a:bodyPr/>
                    <a:lstStyle/>
                    <a:p>
                      <a:pPr algn="l" fontAlgn="t"/>
                      <a:r>
                        <a:rPr lang="en-US" sz="1400" b="1" dirty="0">
                          <a:effectLst/>
                          <a:latin typeface="Work Sans SemiBold" panose="00000700000000000000" pitchFamily="2" charset="0"/>
                        </a:rPr>
                        <a:t>print</a:t>
                      </a:r>
                    </a:p>
                  </a:txBody>
                  <a:tcPr marL="152400" marR="76200" marT="76200" marB="76200" anchor="ctr"/>
                </a:tc>
                <a:tc>
                  <a:txBody>
                    <a:bodyPr/>
                    <a:lstStyle/>
                    <a:p>
                      <a:pPr algn="l" fontAlgn="t"/>
                      <a:r>
                        <a:rPr lang="en-US" sz="1400" dirty="0">
                          <a:effectLst/>
                          <a:latin typeface="Work Sans Light" panose="00000400000000000000" pitchFamily="2" charset="0"/>
                        </a:rPr>
                        <a:t>Used for printers</a:t>
                      </a:r>
                    </a:p>
                  </a:txBody>
                  <a:tcPr marL="76200" marR="76200" marT="76200" marB="76200" anchor="ctr"/>
                </a:tc>
                <a:extLst>
                  <a:ext uri="{0D108BD9-81ED-4DB2-BD59-A6C34878D82A}">
                    <a16:rowId xmlns:a16="http://schemas.microsoft.com/office/drawing/2014/main" val="867485795"/>
                  </a:ext>
                </a:extLst>
              </a:tr>
              <a:tr h="709079">
                <a:tc>
                  <a:txBody>
                    <a:bodyPr/>
                    <a:lstStyle/>
                    <a:p>
                      <a:pPr algn="l" fontAlgn="t"/>
                      <a:r>
                        <a:rPr lang="en-US" sz="1400" b="1" dirty="0">
                          <a:effectLst/>
                          <a:latin typeface="Work Sans SemiBold" panose="00000700000000000000" pitchFamily="2" charset="0"/>
                        </a:rPr>
                        <a:t>screen</a:t>
                      </a:r>
                    </a:p>
                  </a:txBody>
                  <a:tcPr marL="152400" marR="76200" marT="76200" marB="76200" anchor="ctr"/>
                </a:tc>
                <a:tc>
                  <a:txBody>
                    <a:bodyPr/>
                    <a:lstStyle/>
                    <a:p>
                      <a:pPr algn="l" fontAlgn="t"/>
                      <a:r>
                        <a:rPr lang="en-US" sz="1400" dirty="0">
                          <a:effectLst/>
                          <a:latin typeface="Work Sans Light" panose="00000400000000000000" pitchFamily="2" charset="0"/>
                        </a:rPr>
                        <a:t>Used for computer screens, tablets, smart-phones etc.</a:t>
                      </a:r>
                    </a:p>
                  </a:txBody>
                  <a:tcPr marL="76200" marR="76200" marT="76200" marB="76200" anchor="ctr"/>
                </a:tc>
                <a:extLst>
                  <a:ext uri="{0D108BD9-81ED-4DB2-BD59-A6C34878D82A}">
                    <a16:rowId xmlns:a16="http://schemas.microsoft.com/office/drawing/2014/main" val="1358433207"/>
                  </a:ext>
                </a:extLst>
              </a:tr>
              <a:tr h="709079">
                <a:tc>
                  <a:txBody>
                    <a:bodyPr/>
                    <a:lstStyle/>
                    <a:p>
                      <a:pPr algn="l" fontAlgn="t"/>
                      <a:r>
                        <a:rPr lang="en-US" sz="1400" b="1" dirty="0">
                          <a:effectLst/>
                          <a:latin typeface="Work Sans SemiBold" panose="00000700000000000000" pitchFamily="2" charset="0"/>
                        </a:rPr>
                        <a:t>speech</a:t>
                      </a:r>
                    </a:p>
                  </a:txBody>
                  <a:tcPr marL="152400" marR="76200" marT="76200" marB="76200" anchor="ctr"/>
                </a:tc>
                <a:tc>
                  <a:txBody>
                    <a:bodyPr/>
                    <a:lstStyle/>
                    <a:p>
                      <a:pPr algn="l" fontAlgn="t"/>
                      <a:r>
                        <a:rPr lang="en-US" sz="1400" dirty="0">
                          <a:effectLst/>
                          <a:latin typeface="Work Sans Light" panose="00000400000000000000" pitchFamily="2" charset="0"/>
                        </a:rPr>
                        <a:t>Used for </a:t>
                      </a:r>
                      <a:r>
                        <a:rPr lang="en-US" sz="1400" dirty="0" err="1">
                          <a:effectLst/>
                          <a:latin typeface="Work Sans Light" panose="00000400000000000000" pitchFamily="2" charset="0"/>
                        </a:rPr>
                        <a:t>screenreaders</a:t>
                      </a:r>
                      <a:r>
                        <a:rPr lang="en-US" sz="1400" dirty="0">
                          <a:effectLst/>
                          <a:latin typeface="Work Sans Light" panose="00000400000000000000" pitchFamily="2" charset="0"/>
                        </a:rPr>
                        <a:t> that "reads" the page out loud</a:t>
                      </a:r>
                    </a:p>
                  </a:txBody>
                  <a:tcPr marL="76200" marR="76200" marT="76200" marB="76200" anchor="ctr"/>
                </a:tc>
                <a:extLst>
                  <a:ext uri="{0D108BD9-81ED-4DB2-BD59-A6C34878D82A}">
                    <a16:rowId xmlns:a16="http://schemas.microsoft.com/office/drawing/2014/main" val="1148481242"/>
                  </a:ext>
                </a:extLst>
              </a:tr>
            </a:tbl>
          </a:graphicData>
        </a:graphic>
      </p:graphicFrame>
    </p:spTree>
    <p:extLst>
      <p:ext uri="{BB962C8B-B14F-4D97-AF65-F5344CB8AC3E}">
        <p14:creationId xmlns:p14="http://schemas.microsoft.com/office/powerpoint/2010/main" val="245638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18C9D0-0BA9-E24A-BCA8-9F2017368404}"/>
              </a:ext>
            </a:extLst>
          </p:cNvPr>
          <p:cNvSpPr txBox="1"/>
          <p:nvPr/>
        </p:nvSpPr>
        <p:spPr>
          <a:xfrm>
            <a:off x="327804" y="538144"/>
            <a:ext cx="4974298" cy="707886"/>
          </a:xfrm>
          <a:prstGeom prst="rect">
            <a:avLst/>
          </a:prstGeom>
          <a:noFill/>
        </p:spPr>
        <p:txBody>
          <a:bodyPr wrap="square" rtlCol="0">
            <a:spAutoFit/>
          </a:bodyPr>
          <a:lstStyle/>
          <a:p>
            <a:r>
              <a:rPr lang="en-US" sz="4000" dirty="0">
                <a:latin typeface="Work Sans Light" pitchFamily="2" charset="77"/>
                <a:ea typeface="Verdana" panose="020B0604030504040204" pitchFamily="34" charset="0"/>
                <a:cs typeface="Verdana" panose="020B0604030504040204" pitchFamily="34" charset="0"/>
              </a:rPr>
              <a:t>Media</a:t>
            </a:r>
            <a:r>
              <a:rPr lang="en-US" sz="4000" dirty="0">
                <a:solidFill>
                  <a:srgbClr val="FF0000"/>
                </a:solidFill>
                <a:latin typeface="Work Sans Light" pitchFamily="2" charset="77"/>
                <a:ea typeface="Verdana" panose="020B0604030504040204" pitchFamily="34" charset="0"/>
                <a:cs typeface="Verdana" panose="020B0604030504040204" pitchFamily="34" charset="0"/>
              </a:rPr>
              <a:t> Feature</a:t>
            </a:r>
            <a:endParaRPr lang="en-US" sz="4000" dirty="0">
              <a:solidFill>
                <a:srgbClr val="E72E27"/>
              </a:solidFill>
              <a:latin typeface="Work Sans Light" pitchFamily="2" charset="77"/>
              <a:ea typeface="Verdana" panose="020B0604030504040204" pitchFamily="34" charset="0"/>
              <a:cs typeface="Verdan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48742749"/>
              </p:ext>
            </p:extLst>
          </p:nvPr>
        </p:nvGraphicFramePr>
        <p:xfrm>
          <a:off x="327804" y="1344559"/>
          <a:ext cx="8522451" cy="3555342"/>
        </p:xfrm>
        <a:graphic>
          <a:graphicData uri="http://schemas.openxmlformats.org/drawingml/2006/table">
            <a:tbl>
              <a:tblPr firstRow="1" bandRow="1">
                <a:tableStyleId>{21E4AEA4-8DFA-4A89-87EB-49C32662AFE0}</a:tableStyleId>
              </a:tblPr>
              <a:tblGrid>
                <a:gridCol w="1365702">
                  <a:extLst>
                    <a:ext uri="{9D8B030D-6E8A-4147-A177-3AD203B41FA5}">
                      <a16:colId xmlns:a16="http://schemas.microsoft.com/office/drawing/2014/main" val="3359619414"/>
                    </a:ext>
                  </a:extLst>
                </a:gridCol>
                <a:gridCol w="7156749">
                  <a:extLst>
                    <a:ext uri="{9D8B030D-6E8A-4147-A177-3AD203B41FA5}">
                      <a16:colId xmlns:a16="http://schemas.microsoft.com/office/drawing/2014/main" val="964913784"/>
                    </a:ext>
                  </a:extLst>
                </a:gridCol>
              </a:tblGrid>
              <a:tr h="251706">
                <a:tc>
                  <a:txBody>
                    <a:bodyPr/>
                    <a:lstStyle/>
                    <a:p>
                      <a:r>
                        <a:rPr lang="en-US" sz="900" dirty="0">
                          <a:latin typeface="Work Sans Light" panose="00000400000000000000" pitchFamily="2" charset="0"/>
                        </a:rPr>
                        <a:t>Value</a:t>
                      </a:r>
                    </a:p>
                  </a:txBody>
                  <a:tcPr anchor="ctr"/>
                </a:tc>
                <a:tc>
                  <a:txBody>
                    <a:bodyPr/>
                    <a:lstStyle/>
                    <a:p>
                      <a:r>
                        <a:rPr lang="en-US" sz="900" dirty="0">
                          <a:latin typeface="Work Sans Light" panose="00000400000000000000" pitchFamily="2" charset="0"/>
                        </a:rPr>
                        <a:t>Description</a:t>
                      </a:r>
                    </a:p>
                  </a:txBody>
                  <a:tcPr anchor="ctr"/>
                </a:tc>
                <a:extLst>
                  <a:ext uri="{0D108BD9-81ED-4DB2-BD59-A6C34878D82A}">
                    <a16:rowId xmlns:a16="http://schemas.microsoft.com/office/drawing/2014/main" val="3020497655"/>
                  </a:ext>
                </a:extLst>
              </a:tr>
              <a:tr h="314632">
                <a:tc>
                  <a:txBody>
                    <a:bodyPr/>
                    <a:lstStyle/>
                    <a:p>
                      <a:pPr algn="l" fontAlgn="t"/>
                      <a:r>
                        <a:rPr lang="en-US" sz="900" dirty="0">
                          <a:effectLst/>
                          <a:latin typeface="Work Sans SemiBold" panose="00000700000000000000" pitchFamily="2" charset="0"/>
                        </a:rPr>
                        <a:t>any-hover</a:t>
                      </a:r>
                    </a:p>
                  </a:txBody>
                  <a:tcPr marL="152400" marR="76200" marT="76200" marB="76200"/>
                </a:tc>
                <a:tc>
                  <a:txBody>
                    <a:bodyPr/>
                    <a:lstStyle/>
                    <a:p>
                      <a:pPr algn="l" fontAlgn="t"/>
                      <a:r>
                        <a:rPr lang="en-US" sz="900">
                          <a:effectLst/>
                          <a:latin typeface="Work Sans Light" panose="00000400000000000000" pitchFamily="2" charset="0"/>
                        </a:rPr>
                        <a:t>Does any available input mechanism allow the user to hover over elements? (added in Media Queries Level 4)</a:t>
                      </a:r>
                    </a:p>
                  </a:txBody>
                  <a:tcPr marL="76200" marR="76200" marT="76200" marB="76200"/>
                </a:tc>
                <a:extLst>
                  <a:ext uri="{0D108BD9-81ED-4DB2-BD59-A6C34878D82A}">
                    <a16:rowId xmlns:a16="http://schemas.microsoft.com/office/drawing/2014/main" val="1970093162"/>
                  </a:ext>
                </a:extLst>
              </a:tr>
              <a:tr h="314632">
                <a:tc>
                  <a:txBody>
                    <a:bodyPr/>
                    <a:lstStyle/>
                    <a:p>
                      <a:pPr algn="l" fontAlgn="t"/>
                      <a:r>
                        <a:rPr lang="en-US" sz="900" dirty="0">
                          <a:effectLst/>
                          <a:latin typeface="Work Sans SemiBold" panose="00000700000000000000" pitchFamily="2" charset="0"/>
                        </a:rPr>
                        <a:t>any-pointer</a:t>
                      </a:r>
                    </a:p>
                  </a:txBody>
                  <a:tcPr marL="152400" marR="76200" marT="76200" marB="76200"/>
                </a:tc>
                <a:tc>
                  <a:txBody>
                    <a:bodyPr/>
                    <a:lstStyle/>
                    <a:p>
                      <a:pPr algn="l" fontAlgn="t"/>
                      <a:r>
                        <a:rPr lang="en-US" sz="900" dirty="0">
                          <a:effectLst/>
                          <a:latin typeface="Work Sans Light" panose="00000400000000000000" pitchFamily="2" charset="0"/>
                        </a:rPr>
                        <a:t>Is any available input mechanism a pointing device, and if so, how accurate is it? (added in Media Queries Level 4)</a:t>
                      </a:r>
                    </a:p>
                  </a:txBody>
                  <a:tcPr marL="76200" marR="76200" marT="76200" marB="76200"/>
                </a:tc>
                <a:extLst>
                  <a:ext uri="{0D108BD9-81ED-4DB2-BD59-A6C34878D82A}">
                    <a16:rowId xmlns:a16="http://schemas.microsoft.com/office/drawing/2014/main" val="867485795"/>
                  </a:ext>
                </a:extLst>
              </a:tr>
              <a:tr h="314632">
                <a:tc>
                  <a:txBody>
                    <a:bodyPr/>
                    <a:lstStyle/>
                    <a:p>
                      <a:pPr algn="l" fontAlgn="t"/>
                      <a:r>
                        <a:rPr lang="en-US" sz="900" dirty="0">
                          <a:effectLst/>
                          <a:latin typeface="Work Sans SemiBold" panose="00000700000000000000" pitchFamily="2" charset="0"/>
                        </a:rPr>
                        <a:t>aspect-ratio</a:t>
                      </a:r>
                    </a:p>
                  </a:txBody>
                  <a:tcPr marL="152400" marR="76200" marT="76200" marB="76200"/>
                </a:tc>
                <a:tc>
                  <a:txBody>
                    <a:bodyPr/>
                    <a:lstStyle/>
                    <a:p>
                      <a:pPr algn="l" fontAlgn="t"/>
                      <a:r>
                        <a:rPr lang="en-US" sz="900" dirty="0">
                          <a:effectLst/>
                          <a:latin typeface="Work Sans Light" panose="00000400000000000000" pitchFamily="2" charset="0"/>
                        </a:rPr>
                        <a:t>The ratio between the width and the height of the viewport</a:t>
                      </a:r>
                    </a:p>
                  </a:txBody>
                  <a:tcPr marL="76200" marR="76200" marT="76200" marB="76200"/>
                </a:tc>
                <a:extLst>
                  <a:ext uri="{0D108BD9-81ED-4DB2-BD59-A6C34878D82A}">
                    <a16:rowId xmlns:a16="http://schemas.microsoft.com/office/drawing/2014/main" val="1358433207"/>
                  </a:ext>
                </a:extLst>
              </a:tr>
              <a:tr h="314632">
                <a:tc>
                  <a:txBody>
                    <a:bodyPr/>
                    <a:lstStyle/>
                    <a:p>
                      <a:pPr algn="l" fontAlgn="t"/>
                      <a:r>
                        <a:rPr lang="en-US" sz="900" dirty="0">
                          <a:effectLst/>
                          <a:latin typeface="Work Sans SemiBold" panose="00000700000000000000" pitchFamily="2" charset="0"/>
                        </a:rPr>
                        <a:t>color</a:t>
                      </a:r>
                    </a:p>
                  </a:txBody>
                  <a:tcPr marL="152400" marR="76200" marT="76200" marB="76200"/>
                </a:tc>
                <a:tc>
                  <a:txBody>
                    <a:bodyPr/>
                    <a:lstStyle/>
                    <a:p>
                      <a:pPr algn="l" fontAlgn="t"/>
                      <a:r>
                        <a:rPr lang="en-US" sz="900" dirty="0">
                          <a:effectLst/>
                          <a:latin typeface="Work Sans Light" panose="00000400000000000000" pitchFamily="2" charset="0"/>
                        </a:rPr>
                        <a:t>The number of bits per color component for the output device</a:t>
                      </a:r>
                    </a:p>
                  </a:txBody>
                  <a:tcPr marL="76200" marR="76200" marT="76200" marB="76200"/>
                </a:tc>
                <a:extLst>
                  <a:ext uri="{0D108BD9-81ED-4DB2-BD59-A6C34878D82A}">
                    <a16:rowId xmlns:a16="http://schemas.microsoft.com/office/drawing/2014/main" val="1148481242"/>
                  </a:ext>
                </a:extLst>
              </a:tr>
              <a:tr h="471948">
                <a:tc>
                  <a:txBody>
                    <a:bodyPr/>
                    <a:lstStyle/>
                    <a:p>
                      <a:pPr algn="l" fontAlgn="t"/>
                      <a:r>
                        <a:rPr lang="en-US" sz="900" dirty="0">
                          <a:effectLst/>
                          <a:latin typeface="Work Sans SemiBold" panose="00000700000000000000" pitchFamily="2" charset="0"/>
                        </a:rPr>
                        <a:t>color-gamut</a:t>
                      </a:r>
                    </a:p>
                  </a:txBody>
                  <a:tcPr marL="152400" marR="76200" marT="76200" marB="76200"/>
                </a:tc>
                <a:tc>
                  <a:txBody>
                    <a:bodyPr/>
                    <a:lstStyle/>
                    <a:p>
                      <a:pPr algn="l" fontAlgn="t"/>
                      <a:r>
                        <a:rPr lang="en-US" sz="900" dirty="0">
                          <a:effectLst/>
                          <a:latin typeface="Work Sans Light" panose="00000400000000000000" pitchFamily="2" charset="0"/>
                        </a:rPr>
                        <a:t>The approximate range of colors that are supported by the user agent and output device (added in Media Queries Level 4)</a:t>
                      </a:r>
                    </a:p>
                  </a:txBody>
                  <a:tcPr marL="76200" marR="76200" marT="76200" marB="76200"/>
                </a:tc>
                <a:extLst>
                  <a:ext uri="{0D108BD9-81ED-4DB2-BD59-A6C34878D82A}">
                    <a16:rowId xmlns:a16="http://schemas.microsoft.com/office/drawing/2014/main" val="1101283702"/>
                  </a:ext>
                </a:extLst>
              </a:tr>
              <a:tr h="314632">
                <a:tc>
                  <a:txBody>
                    <a:bodyPr/>
                    <a:lstStyle/>
                    <a:p>
                      <a:pPr algn="l" fontAlgn="t"/>
                      <a:r>
                        <a:rPr lang="en-US" sz="900" dirty="0">
                          <a:effectLst/>
                          <a:latin typeface="Work Sans SemiBold" panose="00000700000000000000" pitchFamily="2" charset="0"/>
                        </a:rPr>
                        <a:t>color-index</a:t>
                      </a:r>
                    </a:p>
                  </a:txBody>
                  <a:tcPr marL="152400" marR="76200" marT="76200" marB="76200"/>
                </a:tc>
                <a:tc>
                  <a:txBody>
                    <a:bodyPr/>
                    <a:lstStyle/>
                    <a:p>
                      <a:pPr algn="l" fontAlgn="t"/>
                      <a:r>
                        <a:rPr lang="en-US" sz="900" dirty="0">
                          <a:effectLst/>
                          <a:latin typeface="Work Sans Light" panose="00000400000000000000" pitchFamily="2" charset="0"/>
                        </a:rPr>
                        <a:t>The number of colors the device can display</a:t>
                      </a:r>
                    </a:p>
                  </a:txBody>
                  <a:tcPr marL="76200" marR="76200" marT="76200" marB="76200"/>
                </a:tc>
                <a:extLst>
                  <a:ext uri="{0D108BD9-81ED-4DB2-BD59-A6C34878D82A}">
                    <a16:rowId xmlns:a16="http://schemas.microsoft.com/office/drawing/2014/main" val="3300962819"/>
                  </a:ext>
                </a:extLst>
              </a:tr>
              <a:tr h="314632">
                <a:tc>
                  <a:txBody>
                    <a:bodyPr/>
                    <a:lstStyle/>
                    <a:p>
                      <a:pPr algn="l" fontAlgn="t"/>
                      <a:r>
                        <a:rPr lang="en-US" sz="900" dirty="0">
                          <a:effectLst/>
                          <a:latin typeface="Work Sans SemiBold" panose="00000700000000000000" pitchFamily="2" charset="0"/>
                        </a:rPr>
                        <a:t>grid</a:t>
                      </a:r>
                    </a:p>
                  </a:txBody>
                  <a:tcPr marL="152400" marR="76200" marT="76200" marB="76200"/>
                </a:tc>
                <a:tc>
                  <a:txBody>
                    <a:bodyPr/>
                    <a:lstStyle/>
                    <a:p>
                      <a:pPr algn="l" fontAlgn="t"/>
                      <a:r>
                        <a:rPr lang="en-US" sz="900" dirty="0">
                          <a:effectLst/>
                          <a:latin typeface="Work Sans Light" panose="00000400000000000000" pitchFamily="2" charset="0"/>
                        </a:rPr>
                        <a:t>Whether the device is a grid or bitmap</a:t>
                      </a:r>
                    </a:p>
                  </a:txBody>
                  <a:tcPr marL="76200" marR="76200" marT="76200" marB="76200"/>
                </a:tc>
                <a:extLst>
                  <a:ext uri="{0D108BD9-81ED-4DB2-BD59-A6C34878D82A}">
                    <a16:rowId xmlns:a16="http://schemas.microsoft.com/office/drawing/2014/main" val="211448547"/>
                  </a:ext>
                </a:extLst>
              </a:tr>
              <a:tr h="314632">
                <a:tc>
                  <a:txBody>
                    <a:bodyPr/>
                    <a:lstStyle/>
                    <a:p>
                      <a:pPr algn="l" fontAlgn="t"/>
                      <a:r>
                        <a:rPr lang="en-US" sz="900" dirty="0">
                          <a:effectLst/>
                          <a:latin typeface="Work Sans SemiBold" panose="00000700000000000000" pitchFamily="2" charset="0"/>
                        </a:rPr>
                        <a:t>height</a:t>
                      </a:r>
                    </a:p>
                  </a:txBody>
                  <a:tcPr marL="152400" marR="76200" marT="76200" marB="76200"/>
                </a:tc>
                <a:tc>
                  <a:txBody>
                    <a:bodyPr/>
                    <a:lstStyle/>
                    <a:p>
                      <a:pPr algn="l" fontAlgn="t"/>
                      <a:r>
                        <a:rPr lang="en-US" sz="900" dirty="0">
                          <a:effectLst/>
                          <a:latin typeface="Work Sans Light" panose="00000400000000000000" pitchFamily="2" charset="0"/>
                        </a:rPr>
                        <a:t>The viewport height</a:t>
                      </a:r>
                    </a:p>
                  </a:txBody>
                  <a:tcPr marL="76200" marR="76200" marT="76200" marB="76200"/>
                </a:tc>
                <a:extLst>
                  <a:ext uri="{0D108BD9-81ED-4DB2-BD59-A6C34878D82A}">
                    <a16:rowId xmlns:a16="http://schemas.microsoft.com/office/drawing/2014/main" val="2322819865"/>
                  </a:ext>
                </a:extLst>
              </a:tr>
              <a:tr h="314632">
                <a:tc>
                  <a:txBody>
                    <a:bodyPr/>
                    <a:lstStyle/>
                    <a:p>
                      <a:pPr algn="l" fontAlgn="t"/>
                      <a:r>
                        <a:rPr lang="en-US" sz="900" dirty="0">
                          <a:effectLst/>
                          <a:latin typeface="Work Sans SemiBold" panose="00000700000000000000" pitchFamily="2" charset="0"/>
                        </a:rPr>
                        <a:t>hover</a:t>
                      </a:r>
                    </a:p>
                  </a:txBody>
                  <a:tcPr marL="152400" marR="76200" marT="76200" marB="76200"/>
                </a:tc>
                <a:tc>
                  <a:txBody>
                    <a:bodyPr/>
                    <a:lstStyle/>
                    <a:p>
                      <a:pPr algn="l" fontAlgn="t"/>
                      <a:r>
                        <a:rPr lang="en-US" sz="900">
                          <a:effectLst/>
                          <a:latin typeface="Work Sans Light" panose="00000400000000000000" pitchFamily="2" charset="0"/>
                        </a:rPr>
                        <a:t>Does the primary input mechanism allow the user to hover over elements? (added in Media Queries Level 4)</a:t>
                      </a:r>
                    </a:p>
                  </a:txBody>
                  <a:tcPr marL="76200" marR="76200" marT="76200" marB="76200"/>
                </a:tc>
                <a:extLst>
                  <a:ext uri="{0D108BD9-81ED-4DB2-BD59-A6C34878D82A}">
                    <a16:rowId xmlns:a16="http://schemas.microsoft.com/office/drawing/2014/main" val="606936485"/>
                  </a:ext>
                </a:extLst>
              </a:tr>
              <a:tr h="314632">
                <a:tc>
                  <a:txBody>
                    <a:bodyPr/>
                    <a:lstStyle/>
                    <a:p>
                      <a:pPr algn="l" fontAlgn="t"/>
                      <a:r>
                        <a:rPr lang="en-US" sz="900">
                          <a:effectLst/>
                          <a:latin typeface="Work Sans SemiBold" panose="00000700000000000000" pitchFamily="2" charset="0"/>
                        </a:rPr>
                        <a:t>inverted-colors</a:t>
                      </a:r>
                    </a:p>
                  </a:txBody>
                  <a:tcPr marL="152400" marR="76200" marT="76200" marB="76200"/>
                </a:tc>
                <a:tc>
                  <a:txBody>
                    <a:bodyPr/>
                    <a:lstStyle/>
                    <a:p>
                      <a:pPr algn="l" fontAlgn="t"/>
                      <a:r>
                        <a:rPr lang="en-US" sz="900" dirty="0">
                          <a:effectLst/>
                          <a:latin typeface="Work Sans Light" panose="00000400000000000000" pitchFamily="2" charset="0"/>
                        </a:rPr>
                        <a:t>Is the browser or underlying OS inverting colors? (added in Media Queries Level 4)</a:t>
                      </a:r>
                    </a:p>
                  </a:txBody>
                  <a:tcPr marL="76200" marR="76200" marT="76200" marB="76200"/>
                </a:tc>
                <a:extLst>
                  <a:ext uri="{0D108BD9-81ED-4DB2-BD59-A6C34878D82A}">
                    <a16:rowId xmlns:a16="http://schemas.microsoft.com/office/drawing/2014/main" val="3314673754"/>
                  </a:ext>
                </a:extLst>
              </a:tr>
            </a:tbl>
          </a:graphicData>
        </a:graphic>
      </p:graphicFrame>
    </p:spTree>
    <p:extLst>
      <p:ext uri="{BB962C8B-B14F-4D97-AF65-F5344CB8AC3E}">
        <p14:creationId xmlns:p14="http://schemas.microsoft.com/office/powerpoint/2010/main" val="2466271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1600631"/>
              </p:ext>
            </p:extLst>
          </p:nvPr>
        </p:nvGraphicFramePr>
        <p:xfrm>
          <a:off x="327804" y="583163"/>
          <a:ext cx="8522451" cy="4379460"/>
        </p:xfrm>
        <a:graphic>
          <a:graphicData uri="http://schemas.openxmlformats.org/drawingml/2006/table">
            <a:tbl>
              <a:tblPr firstRow="1" bandRow="1">
                <a:tableStyleId>{21E4AEA4-8DFA-4A89-87EB-49C32662AFE0}</a:tableStyleId>
              </a:tblPr>
              <a:tblGrid>
                <a:gridCol w="1575641">
                  <a:extLst>
                    <a:ext uri="{9D8B030D-6E8A-4147-A177-3AD203B41FA5}">
                      <a16:colId xmlns:a16="http://schemas.microsoft.com/office/drawing/2014/main" val="3359619414"/>
                    </a:ext>
                  </a:extLst>
                </a:gridCol>
                <a:gridCol w="6946810">
                  <a:extLst>
                    <a:ext uri="{9D8B030D-6E8A-4147-A177-3AD203B41FA5}">
                      <a16:colId xmlns:a16="http://schemas.microsoft.com/office/drawing/2014/main" val="964913784"/>
                    </a:ext>
                  </a:extLst>
                </a:gridCol>
              </a:tblGrid>
              <a:tr h="165311">
                <a:tc>
                  <a:txBody>
                    <a:bodyPr/>
                    <a:lstStyle/>
                    <a:p>
                      <a:r>
                        <a:rPr lang="en-US" sz="900" dirty="0">
                          <a:latin typeface="Work Sans Light" panose="00000400000000000000" pitchFamily="2" charset="0"/>
                        </a:rPr>
                        <a:t>Value</a:t>
                      </a:r>
                    </a:p>
                  </a:txBody>
                  <a:tcPr anchor="ctr"/>
                </a:tc>
                <a:tc>
                  <a:txBody>
                    <a:bodyPr/>
                    <a:lstStyle/>
                    <a:p>
                      <a:r>
                        <a:rPr lang="en-US" sz="900" dirty="0">
                          <a:latin typeface="Work Sans Light" panose="00000400000000000000" pitchFamily="2" charset="0"/>
                        </a:rPr>
                        <a:t>Description</a:t>
                      </a:r>
                    </a:p>
                  </a:txBody>
                  <a:tcPr anchor="ctr"/>
                </a:tc>
                <a:extLst>
                  <a:ext uri="{0D108BD9-81ED-4DB2-BD59-A6C34878D82A}">
                    <a16:rowId xmlns:a16="http://schemas.microsoft.com/office/drawing/2014/main" val="3020497655"/>
                  </a:ext>
                </a:extLst>
              </a:tr>
              <a:tr h="296490">
                <a:tc>
                  <a:txBody>
                    <a:bodyPr/>
                    <a:lstStyle/>
                    <a:p>
                      <a:pPr algn="l" fontAlgn="t"/>
                      <a:r>
                        <a:rPr lang="en-US" sz="900" dirty="0">
                          <a:effectLst/>
                          <a:latin typeface="Work Sans SemiBold" panose="00000700000000000000" pitchFamily="2" charset="0"/>
                        </a:rPr>
                        <a:t>light-level</a:t>
                      </a:r>
                    </a:p>
                  </a:txBody>
                  <a:tcPr marL="152400" marR="76200" marT="76200" marB="76200"/>
                </a:tc>
                <a:tc>
                  <a:txBody>
                    <a:bodyPr/>
                    <a:lstStyle/>
                    <a:p>
                      <a:pPr algn="l" fontAlgn="t"/>
                      <a:r>
                        <a:rPr lang="en-US" sz="900" dirty="0">
                          <a:effectLst/>
                          <a:latin typeface="Work Sans Light" panose="00000400000000000000" pitchFamily="2" charset="0"/>
                        </a:rPr>
                        <a:t>Current ambient light level (added in Media Queries Level 4)</a:t>
                      </a:r>
                    </a:p>
                  </a:txBody>
                  <a:tcPr marL="76200" marR="76200" marT="76200" marB="76200"/>
                </a:tc>
                <a:extLst>
                  <a:ext uri="{0D108BD9-81ED-4DB2-BD59-A6C34878D82A}">
                    <a16:rowId xmlns:a16="http://schemas.microsoft.com/office/drawing/2014/main" val="1358433207"/>
                  </a:ext>
                </a:extLst>
              </a:tr>
              <a:tr h="296490">
                <a:tc>
                  <a:txBody>
                    <a:bodyPr/>
                    <a:lstStyle/>
                    <a:p>
                      <a:pPr algn="l" fontAlgn="t"/>
                      <a:r>
                        <a:rPr lang="en-US" sz="900">
                          <a:effectLst/>
                          <a:latin typeface="Work Sans SemiBold" panose="00000700000000000000" pitchFamily="2" charset="0"/>
                        </a:rPr>
                        <a:t>max-aspect-ratio</a:t>
                      </a:r>
                    </a:p>
                  </a:txBody>
                  <a:tcPr marL="152400" marR="76200" marT="76200" marB="76200"/>
                </a:tc>
                <a:tc>
                  <a:txBody>
                    <a:bodyPr/>
                    <a:lstStyle/>
                    <a:p>
                      <a:pPr algn="l" fontAlgn="t"/>
                      <a:r>
                        <a:rPr lang="en-US" sz="900" dirty="0">
                          <a:effectLst/>
                          <a:latin typeface="Work Sans Light" panose="00000400000000000000" pitchFamily="2" charset="0"/>
                        </a:rPr>
                        <a:t>The maximum ratio between the width and the height of the display area</a:t>
                      </a:r>
                    </a:p>
                  </a:txBody>
                  <a:tcPr marL="76200" marR="76200" marT="76200" marB="76200"/>
                </a:tc>
                <a:extLst>
                  <a:ext uri="{0D108BD9-81ED-4DB2-BD59-A6C34878D82A}">
                    <a16:rowId xmlns:a16="http://schemas.microsoft.com/office/drawing/2014/main" val="1148481242"/>
                  </a:ext>
                </a:extLst>
              </a:tr>
              <a:tr h="296490">
                <a:tc>
                  <a:txBody>
                    <a:bodyPr/>
                    <a:lstStyle/>
                    <a:p>
                      <a:pPr algn="l" fontAlgn="t"/>
                      <a:r>
                        <a:rPr lang="en-US" sz="900" dirty="0">
                          <a:effectLst/>
                          <a:latin typeface="Work Sans SemiBold" panose="00000700000000000000" pitchFamily="2" charset="0"/>
                        </a:rPr>
                        <a:t>max-color</a:t>
                      </a:r>
                    </a:p>
                  </a:txBody>
                  <a:tcPr marL="152400" marR="76200" marT="76200" marB="76200"/>
                </a:tc>
                <a:tc>
                  <a:txBody>
                    <a:bodyPr/>
                    <a:lstStyle/>
                    <a:p>
                      <a:pPr algn="l" fontAlgn="t"/>
                      <a:r>
                        <a:rPr lang="en-US" sz="900" dirty="0">
                          <a:effectLst/>
                          <a:latin typeface="Work Sans Light" panose="00000400000000000000" pitchFamily="2" charset="0"/>
                        </a:rPr>
                        <a:t>The maximum number of bits per color component for the output device</a:t>
                      </a:r>
                    </a:p>
                  </a:txBody>
                  <a:tcPr marL="76200" marR="76200" marT="76200" marB="76200"/>
                </a:tc>
                <a:extLst>
                  <a:ext uri="{0D108BD9-81ED-4DB2-BD59-A6C34878D82A}">
                    <a16:rowId xmlns:a16="http://schemas.microsoft.com/office/drawing/2014/main" val="1101283702"/>
                  </a:ext>
                </a:extLst>
              </a:tr>
              <a:tr h="296490">
                <a:tc>
                  <a:txBody>
                    <a:bodyPr/>
                    <a:lstStyle/>
                    <a:p>
                      <a:pPr algn="l" fontAlgn="t"/>
                      <a:r>
                        <a:rPr lang="en-US" sz="900" dirty="0">
                          <a:effectLst/>
                          <a:latin typeface="Work Sans SemiBold" panose="00000700000000000000" pitchFamily="2" charset="0"/>
                        </a:rPr>
                        <a:t>max-color-index</a:t>
                      </a:r>
                    </a:p>
                  </a:txBody>
                  <a:tcPr marL="152400" marR="76200" marT="76200" marB="76200"/>
                </a:tc>
                <a:tc>
                  <a:txBody>
                    <a:bodyPr/>
                    <a:lstStyle/>
                    <a:p>
                      <a:pPr algn="l" fontAlgn="t"/>
                      <a:r>
                        <a:rPr lang="en-US" sz="900">
                          <a:effectLst/>
                          <a:latin typeface="Work Sans Light" panose="00000400000000000000" pitchFamily="2" charset="0"/>
                        </a:rPr>
                        <a:t>The maximum number of colors the device can display</a:t>
                      </a:r>
                    </a:p>
                  </a:txBody>
                  <a:tcPr marL="76200" marR="76200" marT="76200" marB="76200"/>
                </a:tc>
                <a:extLst>
                  <a:ext uri="{0D108BD9-81ED-4DB2-BD59-A6C34878D82A}">
                    <a16:rowId xmlns:a16="http://schemas.microsoft.com/office/drawing/2014/main" val="3300962819"/>
                  </a:ext>
                </a:extLst>
              </a:tr>
              <a:tr h="296490">
                <a:tc>
                  <a:txBody>
                    <a:bodyPr/>
                    <a:lstStyle/>
                    <a:p>
                      <a:pPr algn="l" fontAlgn="t"/>
                      <a:r>
                        <a:rPr lang="en-US" sz="900" dirty="0">
                          <a:effectLst/>
                          <a:latin typeface="Work Sans SemiBold" panose="00000700000000000000" pitchFamily="2" charset="0"/>
                        </a:rPr>
                        <a:t>max-height</a:t>
                      </a:r>
                    </a:p>
                  </a:txBody>
                  <a:tcPr marL="152400" marR="76200" marT="76200" marB="76200"/>
                </a:tc>
                <a:tc>
                  <a:txBody>
                    <a:bodyPr/>
                    <a:lstStyle/>
                    <a:p>
                      <a:pPr algn="l" fontAlgn="t"/>
                      <a:r>
                        <a:rPr lang="en-US" sz="900" dirty="0">
                          <a:effectLst/>
                          <a:latin typeface="Work Sans Light" panose="00000400000000000000" pitchFamily="2" charset="0"/>
                        </a:rPr>
                        <a:t>The maximum height of the display area, such as a browser window</a:t>
                      </a:r>
                    </a:p>
                  </a:txBody>
                  <a:tcPr marL="76200" marR="76200" marT="76200" marB="76200"/>
                </a:tc>
                <a:extLst>
                  <a:ext uri="{0D108BD9-81ED-4DB2-BD59-A6C34878D82A}">
                    <a16:rowId xmlns:a16="http://schemas.microsoft.com/office/drawing/2014/main" val="211448547"/>
                  </a:ext>
                </a:extLst>
              </a:tr>
              <a:tr h="296490">
                <a:tc>
                  <a:txBody>
                    <a:bodyPr/>
                    <a:lstStyle/>
                    <a:p>
                      <a:pPr algn="l" fontAlgn="t"/>
                      <a:r>
                        <a:rPr lang="en-US" sz="900" dirty="0">
                          <a:effectLst/>
                          <a:latin typeface="Work Sans SemiBold" panose="00000700000000000000" pitchFamily="2" charset="0"/>
                        </a:rPr>
                        <a:t>max-monochrome</a:t>
                      </a:r>
                    </a:p>
                  </a:txBody>
                  <a:tcPr marL="152400" marR="76200" marT="76200" marB="76200"/>
                </a:tc>
                <a:tc>
                  <a:txBody>
                    <a:bodyPr/>
                    <a:lstStyle/>
                    <a:p>
                      <a:pPr algn="l" fontAlgn="t"/>
                      <a:r>
                        <a:rPr lang="en-US" sz="900" dirty="0">
                          <a:effectLst/>
                          <a:latin typeface="Work Sans Light" panose="00000400000000000000" pitchFamily="2" charset="0"/>
                        </a:rPr>
                        <a:t>The maximum number of bits per "color" on a monochrome (greyscale) device</a:t>
                      </a:r>
                    </a:p>
                  </a:txBody>
                  <a:tcPr marL="76200" marR="76200" marT="76200" marB="76200"/>
                </a:tc>
                <a:extLst>
                  <a:ext uri="{0D108BD9-81ED-4DB2-BD59-A6C34878D82A}">
                    <a16:rowId xmlns:a16="http://schemas.microsoft.com/office/drawing/2014/main" val="2322819865"/>
                  </a:ext>
                </a:extLst>
              </a:tr>
              <a:tr h="296490">
                <a:tc>
                  <a:txBody>
                    <a:bodyPr/>
                    <a:lstStyle/>
                    <a:p>
                      <a:pPr algn="l" fontAlgn="t"/>
                      <a:r>
                        <a:rPr lang="en-US" sz="900" dirty="0">
                          <a:effectLst/>
                          <a:latin typeface="Work Sans SemiBold" panose="00000700000000000000" pitchFamily="2" charset="0"/>
                        </a:rPr>
                        <a:t>max-resolution</a:t>
                      </a:r>
                    </a:p>
                  </a:txBody>
                  <a:tcPr marL="152400" marR="76200" marT="76200" marB="76200"/>
                </a:tc>
                <a:tc>
                  <a:txBody>
                    <a:bodyPr/>
                    <a:lstStyle/>
                    <a:p>
                      <a:pPr algn="l" fontAlgn="t"/>
                      <a:r>
                        <a:rPr lang="en-US" sz="900" dirty="0">
                          <a:effectLst/>
                          <a:latin typeface="Work Sans Light" panose="00000400000000000000" pitchFamily="2" charset="0"/>
                        </a:rPr>
                        <a:t>The maximum resolution of the device, using dpi or </a:t>
                      </a:r>
                      <a:r>
                        <a:rPr lang="en-US" sz="900" dirty="0" err="1">
                          <a:effectLst/>
                          <a:latin typeface="Work Sans Light" panose="00000400000000000000" pitchFamily="2" charset="0"/>
                        </a:rPr>
                        <a:t>dpcm</a:t>
                      </a:r>
                      <a:endParaRPr lang="en-US" sz="900" dirty="0">
                        <a:effectLst/>
                        <a:latin typeface="Work Sans Light" panose="00000400000000000000" pitchFamily="2" charset="0"/>
                      </a:endParaRPr>
                    </a:p>
                  </a:txBody>
                  <a:tcPr marL="76200" marR="76200" marT="76200" marB="76200"/>
                </a:tc>
                <a:extLst>
                  <a:ext uri="{0D108BD9-81ED-4DB2-BD59-A6C34878D82A}">
                    <a16:rowId xmlns:a16="http://schemas.microsoft.com/office/drawing/2014/main" val="2499989012"/>
                  </a:ext>
                </a:extLst>
              </a:tr>
              <a:tr h="296490">
                <a:tc>
                  <a:txBody>
                    <a:bodyPr/>
                    <a:lstStyle/>
                    <a:p>
                      <a:pPr algn="l" fontAlgn="t"/>
                      <a:r>
                        <a:rPr lang="en-US" sz="900" dirty="0">
                          <a:effectLst/>
                          <a:latin typeface="Work Sans SemiBold" panose="00000700000000000000" pitchFamily="2" charset="0"/>
                        </a:rPr>
                        <a:t>max-width</a:t>
                      </a:r>
                    </a:p>
                  </a:txBody>
                  <a:tcPr marL="152400" marR="76200" marT="76200" marB="76200"/>
                </a:tc>
                <a:tc>
                  <a:txBody>
                    <a:bodyPr/>
                    <a:lstStyle/>
                    <a:p>
                      <a:pPr algn="l" fontAlgn="t"/>
                      <a:r>
                        <a:rPr lang="en-US" sz="900" dirty="0">
                          <a:effectLst/>
                          <a:latin typeface="Work Sans Light" panose="00000400000000000000" pitchFamily="2" charset="0"/>
                        </a:rPr>
                        <a:t>The maximum width of the display area, such as a browser window</a:t>
                      </a:r>
                    </a:p>
                  </a:txBody>
                  <a:tcPr marL="76200" marR="76200" marT="76200" marB="76200"/>
                </a:tc>
                <a:extLst>
                  <a:ext uri="{0D108BD9-81ED-4DB2-BD59-A6C34878D82A}">
                    <a16:rowId xmlns:a16="http://schemas.microsoft.com/office/drawing/2014/main" val="1923721472"/>
                  </a:ext>
                </a:extLst>
              </a:tr>
              <a:tr h="296490">
                <a:tc>
                  <a:txBody>
                    <a:bodyPr/>
                    <a:lstStyle/>
                    <a:p>
                      <a:pPr algn="l" fontAlgn="t"/>
                      <a:r>
                        <a:rPr lang="en-US" sz="900" dirty="0">
                          <a:effectLst/>
                          <a:latin typeface="Work Sans SemiBold" panose="00000700000000000000" pitchFamily="2" charset="0"/>
                        </a:rPr>
                        <a:t>min-aspect-ratio</a:t>
                      </a:r>
                    </a:p>
                  </a:txBody>
                  <a:tcPr marL="152400" marR="76200" marT="76200" marB="76200"/>
                </a:tc>
                <a:tc>
                  <a:txBody>
                    <a:bodyPr/>
                    <a:lstStyle/>
                    <a:p>
                      <a:pPr algn="l" fontAlgn="t"/>
                      <a:r>
                        <a:rPr lang="en-US" sz="900" dirty="0">
                          <a:effectLst/>
                          <a:latin typeface="Work Sans Light" panose="00000400000000000000" pitchFamily="2" charset="0"/>
                        </a:rPr>
                        <a:t>The minimum ratio between the width and the height of the display area</a:t>
                      </a:r>
                    </a:p>
                  </a:txBody>
                  <a:tcPr marL="76200" marR="76200" marT="76200" marB="76200"/>
                </a:tc>
                <a:extLst>
                  <a:ext uri="{0D108BD9-81ED-4DB2-BD59-A6C34878D82A}">
                    <a16:rowId xmlns:a16="http://schemas.microsoft.com/office/drawing/2014/main" val="214751545"/>
                  </a:ext>
                </a:extLst>
              </a:tr>
              <a:tr h="296490">
                <a:tc>
                  <a:txBody>
                    <a:bodyPr/>
                    <a:lstStyle/>
                    <a:p>
                      <a:pPr algn="l" fontAlgn="t"/>
                      <a:r>
                        <a:rPr lang="en-US" sz="900" dirty="0">
                          <a:effectLst/>
                          <a:latin typeface="Work Sans SemiBold" panose="00000700000000000000" pitchFamily="2" charset="0"/>
                        </a:rPr>
                        <a:t>min-color</a:t>
                      </a:r>
                    </a:p>
                  </a:txBody>
                  <a:tcPr marL="152400" marR="76200" marT="76200" marB="76200"/>
                </a:tc>
                <a:tc>
                  <a:txBody>
                    <a:bodyPr/>
                    <a:lstStyle/>
                    <a:p>
                      <a:pPr algn="l" fontAlgn="t"/>
                      <a:r>
                        <a:rPr lang="en-US" sz="900">
                          <a:effectLst/>
                          <a:latin typeface="Work Sans Light" panose="00000400000000000000" pitchFamily="2" charset="0"/>
                        </a:rPr>
                        <a:t>The minimum number of bits per color component for the output device</a:t>
                      </a:r>
                    </a:p>
                  </a:txBody>
                  <a:tcPr marL="76200" marR="76200" marT="76200" marB="76200"/>
                </a:tc>
                <a:extLst>
                  <a:ext uri="{0D108BD9-81ED-4DB2-BD59-A6C34878D82A}">
                    <a16:rowId xmlns:a16="http://schemas.microsoft.com/office/drawing/2014/main" val="3205459102"/>
                  </a:ext>
                </a:extLst>
              </a:tr>
              <a:tr h="296490">
                <a:tc>
                  <a:txBody>
                    <a:bodyPr/>
                    <a:lstStyle/>
                    <a:p>
                      <a:pPr algn="l" fontAlgn="t"/>
                      <a:r>
                        <a:rPr lang="en-US" sz="900">
                          <a:effectLst/>
                          <a:latin typeface="Work Sans SemiBold" panose="00000700000000000000" pitchFamily="2" charset="0"/>
                        </a:rPr>
                        <a:t>min-color-index</a:t>
                      </a:r>
                    </a:p>
                  </a:txBody>
                  <a:tcPr marL="152400" marR="76200" marT="76200" marB="76200"/>
                </a:tc>
                <a:tc>
                  <a:txBody>
                    <a:bodyPr/>
                    <a:lstStyle/>
                    <a:p>
                      <a:pPr algn="l" fontAlgn="t"/>
                      <a:r>
                        <a:rPr lang="en-US" sz="900">
                          <a:effectLst/>
                          <a:latin typeface="Work Sans Light" panose="00000400000000000000" pitchFamily="2" charset="0"/>
                        </a:rPr>
                        <a:t>The minimum number of colors the device can display</a:t>
                      </a:r>
                    </a:p>
                  </a:txBody>
                  <a:tcPr marL="76200" marR="76200" marT="76200" marB="76200"/>
                </a:tc>
                <a:extLst>
                  <a:ext uri="{0D108BD9-81ED-4DB2-BD59-A6C34878D82A}">
                    <a16:rowId xmlns:a16="http://schemas.microsoft.com/office/drawing/2014/main" val="1987646673"/>
                  </a:ext>
                </a:extLst>
              </a:tr>
              <a:tr h="296490">
                <a:tc>
                  <a:txBody>
                    <a:bodyPr/>
                    <a:lstStyle/>
                    <a:p>
                      <a:pPr algn="l" fontAlgn="t"/>
                      <a:r>
                        <a:rPr lang="en-US" sz="900" dirty="0">
                          <a:effectLst/>
                          <a:latin typeface="Work Sans SemiBold" panose="00000700000000000000" pitchFamily="2" charset="0"/>
                        </a:rPr>
                        <a:t>min-height</a:t>
                      </a:r>
                    </a:p>
                  </a:txBody>
                  <a:tcPr marL="152400" marR="76200" marT="76200" marB="76200"/>
                </a:tc>
                <a:tc>
                  <a:txBody>
                    <a:bodyPr/>
                    <a:lstStyle/>
                    <a:p>
                      <a:pPr algn="l" fontAlgn="t"/>
                      <a:r>
                        <a:rPr lang="en-US" sz="900">
                          <a:effectLst/>
                          <a:latin typeface="Work Sans Light" panose="00000400000000000000" pitchFamily="2" charset="0"/>
                        </a:rPr>
                        <a:t>The minimum height of the display area, such as a browser window</a:t>
                      </a:r>
                    </a:p>
                  </a:txBody>
                  <a:tcPr marL="76200" marR="76200" marT="76200" marB="76200"/>
                </a:tc>
                <a:extLst>
                  <a:ext uri="{0D108BD9-81ED-4DB2-BD59-A6C34878D82A}">
                    <a16:rowId xmlns:a16="http://schemas.microsoft.com/office/drawing/2014/main" val="2328138620"/>
                  </a:ext>
                </a:extLst>
              </a:tr>
              <a:tr h="296490">
                <a:tc>
                  <a:txBody>
                    <a:bodyPr/>
                    <a:lstStyle/>
                    <a:p>
                      <a:pPr algn="l" fontAlgn="t"/>
                      <a:r>
                        <a:rPr lang="en-US" sz="900">
                          <a:effectLst/>
                          <a:latin typeface="Work Sans SemiBold" panose="00000700000000000000" pitchFamily="2" charset="0"/>
                        </a:rPr>
                        <a:t>min-monochrome</a:t>
                      </a:r>
                    </a:p>
                  </a:txBody>
                  <a:tcPr marL="152400" marR="76200" marT="76200" marB="76200"/>
                </a:tc>
                <a:tc>
                  <a:txBody>
                    <a:bodyPr/>
                    <a:lstStyle/>
                    <a:p>
                      <a:pPr algn="l" fontAlgn="t"/>
                      <a:r>
                        <a:rPr lang="en-US" sz="900">
                          <a:effectLst/>
                          <a:latin typeface="Work Sans Light" panose="00000400000000000000" pitchFamily="2" charset="0"/>
                        </a:rPr>
                        <a:t>The minimum number of bits per "color" on a monochrome (greyscale) device</a:t>
                      </a:r>
                    </a:p>
                  </a:txBody>
                  <a:tcPr marL="76200" marR="76200" marT="76200" marB="76200"/>
                </a:tc>
                <a:extLst>
                  <a:ext uri="{0D108BD9-81ED-4DB2-BD59-A6C34878D82A}">
                    <a16:rowId xmlns:a16="http://schemas.microsoft.com/office/drawing/2014/main" val="3188687851"/>
                  </a:ext>
                </a:extLst>
              </a:tr>
              <a:tr h="296490">
                <a:tc>
                  <a:txBody>
                    <a:bodyPr/>
                    <a:lstStyle/>
                    <a:p>
                      <a:pPr algn="l" fontAlgn="t"/>
                      <a:r>
                        <a:rPr lang="en-US" sz="900" dirty="0">
                          <a:effectLst/>
                          <a:latin typeface="Work Sans SemiBold" panose="00000700000000000000" pitchFamily="2" charset="0"/>
                        </a:rPr>
                        <a:t>min-resolution</a:t>
                      </a:r>
                    </a:p>
                  </a:txBody>
                  <a:tcPr marL="152400" marR="76200" marT="76200" marB="76200"/>
                </a:tc>
                <a:tc>
                  <a:txBody>
                    <a:bodyPr/>
                    <a:lstStyle/>
                    <a:p>
                      <a:pPr algn="l" fontAlgn="t"/>
                      <a:r>
                        <a:rPr lang="en-US" sz="900" dirty="0">
                          <a:effectLst/>
                          <a:latin typeface="Work Sans Light" panose="00000400000000000000" pitchFamily="2" charset="0"/>
                        </a:rPr>
                        <a:t>The minimum resolution of the device, using dpi or </a:t>
                      </a:r>
                      <a:r>
                        <a:rPr lang="en-US" sz="900" dirty="0" err="1">
                          <a:effectLst/>
                          <a:latin typeface="Work Sans Light" panose="00000400000000000000" pitchFamily="2" charset="0"/>
                        </a:rPr>
                        <a:t>dpcm</a:t>
                      </a:r>
                      <a:endParaRPr lang="en-US" sz="900" dirty="0">
                        <a:effectLst/>
                        <a:latin typeface="Work Sans Light" panose="00000400000000000000" pitchFamily="2" charset="0"/>
                      </a:endParaRPr>
                    </a:p>
                  </a:txBody>
                  <a:tcPr marL="76200" marR="76200" marT="76200" marB="76200"/>
                </a:tc>
                <a:extLst>
                  <a:ext uri="{0D108BD9-81ED-4DB2-BD59-A6C34878D82A}">
                    <a16:rowId xmlns:a16="http://schemas.microsoft.com/office/drawing/2014/main" val="2668716305"/>
                  </a:ext>
                </a:extLst>
              </a:tr>
            </a:tbl>
          </a:graphicData>
        </a:graphic>
      </p:graphicFrame>
    </p:spTree>
    <p:extLst>
      <p:ext uri="{BB962C8B-B14F-4D97-AF65-F5344CB8AC3E}">
        <p14:creationId xmlns:p14="http://schemas.microsoft.com/office/powerpoint/2010/main" val="177717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2603406"/>
              </p:ext>
            </p:extLst>
          </p:nvPr>
        </p:nvGraphicFramePr>
        <p:xfrm>
          <a:off x="327804" y="620440"/>
          <a:ext cx="8522451" cy="3548290"/>
        </p:xfrm>
        <a:graphic>
          <a:graphicData uri="http://schemas.openxmlformats.org/drawingml/2006/table">
            <a:tbl>
              <a:tblPr firstRow="1" bandRow="1">
                <a:tableStyleId>{21E4AEA4-8DFA-4A89-87EB-49C32662AFE0}</a:tableStyleId>
              </a:tblPr>
              <a:tblGrid>
                <a:gridCol w="1575641">
                  <a:extLst>
                    <a:ext uri="{9D8B030D-6E8A-4147-A177-3AD203B41FA5}">
                      <a16:colId xmlns:a16="http://schemas.microsoft.com/office/drawing/2014/main" val="3359619414"/>
                    </a:ext>
                  </a:extLst>
                </a:gridCol>
                <a:gridCol w="6946810">
                  <a:extLst>
                    <a:ext uri="{9D8B030D-6E8A-4147-A177-3AD203B41FA5}">
                      <a16:colId xmlns:a16="http://schemas.microsoft.com/office/drawing/2014/main" val="964913784"/>
                    </a:ext>
                  </a:extLst>
                </a:gridCol>
              </a:tblGrid>
              <a:tr h="0">
                <a:tc>
                  <a:txBody>
                    <a:bodyPr/>
                    <a:lstStyle/>
                    <a:p>
                      <a:r>
                        <a:rPr lang="en-US" sz="900" dirty="0">
                          <a:latin typeface="Work Sans Light" panose="00000400000000000000" pitchFamily="2" charset="0"/>
                        </a:rPr>
                        <a:t>Value</a:t>
                      </a:r>
                    </a:p>
                  </a:txBody>
                  <a:tcPr anchor="ctr"/>
                </a:tc>
                <a:tc>
                  <a:txBody>
                    <a:bodyPr/>
                    <a:lstStyle/>
                    <a:p>
                      <a:r>
                        <a:rPr lang="en-US" sz="900" dirty="0">
                          <a:latin typeface="Work Sans Light" panose="00000400000000000000" pitchFamily="2" charset="0"/>
                        </a:rPr>
                        <a:t>Description</a:t>
                      </a:r>
                    </a:p>
                  </a:txBody>
                  <a:tcPr anchor="ctr"/>
                </a:tc>
                <a:extLst>
                  <a:ext uri="{0D108BD9-81ED-4DB2-BD59-A6C34878D82A}">
                    <a16:rowId xmlns:a16="http://schemas.microsoft.com/office/drawing/2014/main" val="3020497655"/>
                  </a:ext>
                </a:extLst>
              </a:tr>
              <a:tr h="301790">
                <a:tc>
                  <a:txBody>
                    <a:bodyPr/>
                    <a:lstStyle/>
                    <a:p>
                      <a:pPr algn="l" fontAlgn="t"/>
                      <a:r>
                        <a:rPr lang="en-US" sz="900" dirty="0">
                          <a:effectLst/>
                          <a:latin typeface="Work Sans SemiBold" panose="00000700000000000000" pitchFamily="2" charset="0"/>
                        </a:rPr>
                        <a:t>min-width</a:t>
                      </a:r>
                    </a:p>
                  </a:txBody>
                  <a:tcPr marL="152400" marR="76200" marT="76200" marB="76200"/>
                </a:tc>
                <a:tc>
                  <a:txBody>
                    <a:bodyPr/>
                    <a:lstStyle/>
                    <a:p>
                      <a:pPr algn="l" fontAlgn="t"/>
                      <a:r>
                        <a:rPr lang="en-US" sz="900">
                          <a:effectLst/>
                          <a:latin typeface="Work Sans Light" panose="00000400000000000000" pitchFamily="2" charset="0"/>
                        </a:rPr>
                        <a:t>The minimum width of the display area, such as a browser window</a:t>
                      </a:r>
                    </a:p>
                  </a:txBody>
                  <a:tcPr marL="76200" marR="76200" marT="76200" marB="76200"/>
                </a:tc>
                <a:extLst>
                  <a:ext uri="{0D108BD9-81ED-4DB2-BD59-A6C34878D82A}">
                    <a16:rowId xmlns:a16="http://schemas.microsoft.com/office/drawing/2014/main" val="1970093162"/>
                  </a:ext>
                </a:extLst>
              </a:tr>
              <a:tr h="301790">
                <a:tc>
                  <a:txBody>
                    <a:bodyPr/>
                    <a:lstStyle/>
                    <a:p>
                      <a:pPr algn="l" fontAlgn="t"/>
                      <a:r>
                        <a:rPr lang="en-US" sz="900">
                          <a:effectLst/>
                          <a:latin typeface="Work Sans SemiBold" panose="00000700000000000000" pitchFamily="2" charset="0"/>
                        </a:rPr>
                        <a:t>monochrome</a:t>
                      </a:r>
                    </a:p>
                  </a:txBody>
                  <a:tcPr marL="152400" marR="76200" marT="76200" marB="76200"/>
                </a:tc>
                <a:tc>
                  <a:txBody>
                    <a:bodyPr/>
                    <a:lstStyle/>
                    <a:p>
                      <a:pPr algn="l" fontAlgn="t"/>
                      <a:r>
                        <a:rPr lang="en-US" sz="900">
                          <a:effectLst/>
                          <a:latin typeface="Work Sans Light" panose="00000400000000000000" pitchFamily="2" charset="0"/>
                        </a:rPr>
                        <a:t>The number of bits per "color" on a monochrome (greyscale) device</a:t>
                      </a:r>
                    </a:p>
                  </a:txBody>
                  <a:tcPr marL="76200" marR="76200" marT="76200" marB="76200"/>
                </a:tc>
                <a:extLst>
                  <a:ext uri="{0D108BD9-81ED-4DB2-BD59-A6C34878D82A}">
                    <a16:rowId xmlns:a16="http://schemas.microsoft.com/office/drawing/2014/main" val="867485795"/>
                  </a:ext>
                </a:extLst>
              </a:tr>
              <a:tr h="301790">
                <a:tc>
                  <a:txBody>
                    <a:bodyPr/>
                    <a:lstStyle/>
                    <a:p>
                      <a:pPr algn="l" fontAlgn="t"/>
                      <a:r>
                        <a:rPr lang="en-US" sz="900">
                          <a:effectLst/>
                          <a:latin typeface="Work Sans SemiBold" panose="00000700000000000000" pitchFamily="2" charset="0"/>
                        </a:rPr>
                        <a:t>orientation</a:t>
                      </a:r>
                    </a:p>
                  </a:txBody>
                  <a:tcPr marL="152400" marR="76200" marT="76200" marB="76200"/>
                </a:tc>
                <a:tc>
                  <a:txBody>
                    <a:bodyPr/>
                    <a:lstStyle/>
                    <a:p>
                      <a:pPr algn="l" fontAlgn="t"/>
                      <a:r>
                        <a:rPr lang="en-US" sz="900">
                          <a:effectLst/>
                          <a:latin typeface="Work Sans Light" panose="00000400000000000000" pitchFamily="2" charset="0"/>
                        </a:rPr>
                        <a:t>The orientation of the viewport (landscape or portrait mode)</a:t>
                      </a:r>
                    </a:p>
                  </a:txBody>
                  <a:tcPr marL="76200" marR="76200" marT="76200" marB="76200"/>
                </a:tc>
                <a:extLst>
                  <a:ext uri="{0D108BD9-81ED-4DB2-BD59-A6C34878D82A}">
                    <a16:rowId xmlns:a16="http://schemas.microsoft.com/office/drawing/2014/main" val="1358433207"/>
                  </a:ext>
                </a:extLst>
              </a:tr>
              <a:tr h="301790">
                <a:tc>
                  <a:txBody>
                    <a:bodyPr/>
                    <a:lstStyle/>
                    <a:p>
                      <a:pPr algn="l" fontAlgn="t"/>
                      <a:r>
                        <a:rPr lang="en-US" sz="900" dirty="0">
                          <a:effectLst/>
                          <a:latin typeface="Work Sans SemiBold" panose="00000700000000000000" pitchFamily="2" charset="0"/>
                        </a:rPr>
                        <a:t>overflow-block</a:t>
                      </a:r>
                    </a:p>
                  </a:txBody>
                  <a:tcPr marL="152400" marR="76200" marT="76200" marB="76200"/>
                </a:tc>
                <a:tc>
                  <a:txBody>
                    <a:bodyPr/>
                    <a:lstStyle/>
                    <a:p>
                      <a:pPr algn="l" fontAlgn="t"/>
                      <a:r>
                        <a:rPr lang="en-US" sz="900">
                          <a:effectLst/>
                          <a:latin typeface="Work Sans Light" panose="00000400000000000000" pitchFamily="2" charset="0"/>
                        </a:rPr>
                        <a:t>How does the output device handle content that overflows the viewport along the block axis (added in Media Queries Level 4)</a:t>
                      </a:r>
                    </a:p>
                  </a:txBody>
                  <a:tcPr marL="76200" marR="76200" marT="76200" marB="76200"/>
                </a:tc>
                <a:extLst>
                  <a:ext uri="{0D108BD9-81ED-4DB2-BD59-A6C34878D82A}">
                    <a16:rowId xmlns:a16="http://schemas.microsoft.com/office/drawing/2014/main" val="1148481242"/>
                  </a:ext>
                </a:extLst>
              </a:tr>
              <a:tr h="301790">
                <a:tc>
                  <a:txBody>
                    <a:bodyPr/>
                    <a:lstStyle/>
                    <a:p>
                      <a:pPr algn="l" fontAlgn="t"/>
                      <a:r>
                        <a:rPr lang="en-US" sz="900" dirty="0">
                          <a:effectLst/>
                          <a:latin typeface="Work Sans SemiBold" panose="00000700000000000000" pitchFamily="2" charset="0"/>
                        </a:rPr>
                        <a:t>overflow-inline</a:t>
                      </a:r>
                    </a:p>
                  </a:txBody>
                  <a:tcPr marL="152400" marR="76200" marT="76200" marB="76200"/>
                </a:tc>
                <a:tc>
                  <a:txBody>
                    <a:bodyPr/>
                    <a:lstStyle/>
                    <a:p>
                      <a:pPr algn="l" fontAlgn="t"/>
                      <a:r>
                        <a:rPr lang="en-US" sz="900">
                          <a:effectLst/>
                          <a:latin typeface="Work Sans Light" panose="00000400000000000000" pitchFamily="2" charset="0"/>
                        </a:rPr>
                        <a:t>Can content that overflows the viewport along the inline axis be scrolled (added in Media Queries Level 4)</a:t>
                      </a:r>
                    </a:p>
                  </a:txBody>
                  <a:tcPr marL="76200" marR="76200" marT="76200" marB="76200"/>
                </a:tc>
                <a:extLst>
                  <a:ext uri="{0D108BD9-81ED-4DB2-BD59-A6C34878D82A}">
                    <a16:rowId xmlns:a16="http://schemas.microsoft.com/office/drawing/2014/main" val="1101283702"/>
                  </a:ext>
                </a:extLst>
              </a:tr>
              <a:tr h="301790">
                <a:tc>
                  <a:txBody>
                    <a:bodyPr/>
                    <a:lstStyle/>
                    <a:p>
                      <a:pPr algn="l" fontAlgn="t"/>
                      <a:r>
                        <a:rPr lang="en-US" sz="900" dirty="0">
                          <a:effectLst/>
                          <a:latin typeface="Work Sans SemiBold" panose="00000700000000000000" pitchFamily="2" charset="0"/>
                        </a:rPr>
                        <a:t>pointer</a:t>
                      </a:r>
                    </a:p>
                  </a:txBody>
                  <a:tcPr marL="152400" marR="76200" marT="76200" marB="76200"/>
                </a:tc>
                <a:tc>
                  <a:txBody>
                    <a:bodyPr/>
                    <a:lstStyle/>
                    <a:p>
                      <a:pPr algn="l" fontAlgn="t"/>
                      <a:r>
                        <a:rPr lang="en-US" sz="900">
                          <a:effectLst/>
                          <a:latin typeface="Work Sans Light" panose="00000400000000000000" pitchFamily="2" charset="0"/>
                        </a:rPr>
                        <a:t>Is the primary input mechanism a pointing device, and if so, how accurate is it? (added in Media Queries Level 4)</a:t>
                      </a:r>
                    </a:p>
                  </a:txBody>
                  <a:tcPr marL="76200" marR="76200" marT="76200" marB="76200"/>
                </a:tc>
                <a:extLst>
                  <a:ext uri="{0D108BD9-81ED-4DB2-BD59-A6C34878D82A}">
                    <a16:rowId xmlns:a16="http://schemas.microsoft.com/office/drawing/2014/main" val="3300962819"/>
                  </a:ext>
                </a:extLst>
              </a:tr>
              <a:tr h="301790">
                <a:tc>
                  <a:txBody>
                    <a:bodyPr/>
                    <a:lstStyle/>
                    <a:p>
                      <a:pPr algn="l" fontAlgn="t"/>
                      <a:r>
                        <a:rPr lang="en-US" sz="900" dirty="0">
                          <a:effectLst/>
                          <a:latin typeface="Work Sans SemiBold" panose="00000700000000000000" pitchFamily="2" charset="0"/>
                        </a:rPr>
                        <a:t>resolution</a:t>
                      </a:r>
                    </a:p>
                  </a:txBody>
                  <a:tcPr marL="152400" marR="76200" marT="76200" marB="76200"/>
                </a:tc>
                <a:tc>
                  <a:txBody>
                    <a:bodyPr/>
                    <a:lstStyle/>
                    <a:p>
                      <a:pPr algn="l" fontAlgn="t"/>
                      <a:r>
                        <a:rPr lang="en-US" sz="900">
                          <a:effectLst/>
                          <a:latin typeface="Work Sans Light" panose="00000400000000000000" pitchFamily="2" charset="0"/>
                        </a:rPr>
                        <a:t>The resolution of the output device, using dpi or dpcm</a:t>
                      </a:r>
                    </a:p>
                  </a:txBody>
                  <a:tcPr marL="76200" marR="76200" marT="76200" marB="76200"/>
                </a:tc>
                <a:extLst>
                  <a:ext uri="{0D108BD9-81ED-4DB2-BD59-A6C34878D82A}">
                    <a16:rowId xmlns:a16="http://schemas.microsoft.com/office/drawing/2014/main" val="211448547"/>
                  </a:ext>
                </a:extLst>
              </a:tr>
              <a:tr h="301790">
                <a:tc>
                  <a:txBody>
                    <a:bodyPr/>
                    <a:lstStyle/>
                    <a:p>
                      <a:pPr algn="l" fontAlgn="t"/>
                      <a:r>
                        <a:rPr lang="en-US" sz="900" dirty="0">
                          <a:effectLst/>
                          <a:latin typeface="Work Sans SemiBold" panose="00000700000000000000" pitchFamily="2" charset="0"/>
                        </a:rPr>
                        <a:t>scan</a:t>
                      </a:r>
                    </a:p>
                  </a:txBody>
                  <a:tcPr marL="152400" marR="76200" marT="76200" marB="76200"/>
                </a:tc>
                <a:tc>
                  <a:txBody>
                    <a:bodyPr/>
                    <a:lstStyle/>
                    <a:p>
                      <a:pPr algn="l" fontAlgn="t"/>
                      <a:r>
                        <a:rPr lang="en-US" sz="900">
                          <a:effectLst/>
                          <a:latin typeface="Work Sans Light" panose="00000400000000000000" pitchFamily="2" charset="0"/>
                        </a:rPr>
                        <a:t>The scanning process of the output device</a:t>
                      </a:r>
                    </a:p>
                  </a:txBody>
                  <a:tcPr marL="76200" marR="76200" marT="76200" marB="76200"/>
                </a:tc>
                <a:extLst>
                  <a:ext uri="{0D108BD9-81ED-4DB2-BD59-A6C34878D82A}">
                    <a16:rowId xmlns:a16="http://schemas.microsoft.com/office/drawing/2014/main" val="2322819865"/>
                  </a:ext>
                </a:extLst>
              </a:tr>
              <a:tr h="301790">
                <a:tc>
                  <a:txBody>
                    <a:bodyPr/>
                    <a:lstStyle/>
                    <a:p>
                      <a:pPr algn="l" fontAlgn="t"/>
                      <a:r>
                        <a:rPr lang="en-US" sz="900" dirty="0">
                          <a:effectLst/>
                          <a:latin typeface="Work Sans SemiBold" panose="00000700000000000000" pitchFamily="2" charset="0"/>
                        </a:rPr>
                        <a:t>scripting</a:t>
                      </a:r>
                    </a:p>
                  </a:txBody>
                  <a:tcPr marL="152400" marR="76200" marT="76200" marB="76200"/>
                </a:tc>
                <a:tc>
                  <a:txBody>
                    <a:bodyPr/>
                    <a:lstStyle/>
                    <a:p>
                      <a:pPr algn="l" fontAlgn="t"/>
                      <a:r>
                        <a:rPr lang="en-US" sz="900">
                          <a:effectLst/>
                          <a:latin typeface="Work Sans Light" panose="00000400000000000000" pitchFamily="2" charset="0"/>
                        </a:rPr>
                        <a:t>Is scripting (e.g. JavaScript) available? (added in Media Queries Level 4)</a:t>
                      </a:r>
                    </a:p>
                  </a:txBody>
                  <a:tcPr marL="76200" marR="76200" marT="76200" marB="76200"/>
                </a:tc>
                <a:extLst>
                  <a:ext uri="{0D108BD9-81ED-4DB2-BD59-A6C34878D82A}">
                    <a16:rowId xmlns:a16="http://schemas.microsoft.com/office/drawing/2014/main" val="2499989012"/>
                  </a:ext>
                </a:extLst>
              </a:tr>
              <a:tr h="301790">
                <a:tc>
                  <a:txBody>
                    <a:bodyPr/>
                    <a:lstStyle/>
                    <a:p>
                      <a:pPr algn="l" fontAlgn="t"/>
                      <a:r>
                        <a:rPr lang="en-US" sz="900" dirty="0">
                          <a:effectLst/>
                          <a:latin typeface="Work Sans SemiBold" panose="00000700000000000000" pitchFamily="2" charset="0"/>
                        </a:rPr>
                        <a:t>update</a:t>
                      </a:r>
                    </a:p>
                  </a:txBody>
                  <a:tcPr marL="152400" marR="76200" marT="76200" marB="76200"/>
                </a:tc>
                <a:tc>
                  <a:txBody>
                    <a:bodyPr/>
                    <a:lstStyle/>
                    <a:p>
                      <a:pPr algn="l" fontAlgn="t"/>
                      <a:r>
                        <a:rPr lang="en-US" sz="900">
                          <a:effectLst/>
                          <a:latin typeface="Work Sans Light" panose="00000400000000000000" pitchFamily="2" charset="0"/>
                        </a:rPr>
                        <a:t>How quickly can the output device modify the appearance of the content (added in Media Queries Level 4)</a:t>
                      </a:r>
                    </a:p>
                  </a:txBody>
                  <a:tcPr marL="76200" marR="76200" marT="76200" marB="76200"/>
                </a:tc>
                <a:extLst>
                  <a:ext uri="{0D108BD9-81ED-4DB2-BD59-A6C34878D82A}">
                    <a16:rowId xmlns:a16="http://schemas.microsoft.com/office/drawing/2014/main" val="1923721472"/>
                  </a:ext>
                </a:extLst>
              </a:tr>
              <a:tr h="301790">
                <a:tc>
                  <a:txBody>
                    <a:bodyPr/>
                    <a:lstStyle/>
                    <a:p>
                      <a:pPr algn="l" fontAlgn="t"/>
                      <a:r>
                        <a:rPr lang="en-US" sz="900" dirty="0">
                          <a:effectLst/>
                          <a:latin typeface="Work Sans SemiBold" panose="00000700000000000000" pitchFamily="2" charset="0"/>
                        </a:rPr>
                        <a:t>width</a:t>
                      </a:r>
                    </a:p>
                  </a:txBody>
                  <a:tcPr marL="152400" marR="76200" marT="76200" marB="76200"/>
                </a:tc>
                <a:tc>
                  <a:txBody>
                    <a:bodyPr/>
                    <a:lstStyle/>
                    <a:p>
                      <a:pPr algn="l" fontAlgn="t"/>
                      <a:r>
                        <a:rPr lang="en-US" sz="900" dirty="0">
                          <a:effectLst/>
                          <a:latin typeface="Work Sans Light" panose="00000400000000000000" pitchFamily="2" charset="0"/>
                        </a:rPr>
                        <a:t>The viewport width</a:t>
                      </a:r>
                    </a:p>
                  </a:txBody>
                  <a:tcPr marL="76200" marR="76200" marT="76200" marB="76200"/>
                </a:tc>
                <a:extLst>
                  <a:ext uri="{0D108BD9-81ED-4DB2-BD59-A6C34878D82A}">
                    <a16:rowId xmlns:a16="http://schemas.microsoft.com/office/drawing/2014/main" val="214751545"/>
                  </a:ext>
                </a:extLst>
              </a:tr>
            </a:tbl>
          </a:graphicData>
        </a:graphic>
      </p:graphicFrame>
    </p:spTree>
    <p:extLst>
      <p:ext uri="{BB962C8B-B14F-4D97-AF65-F5344CB8AC3E}">
        <p14:creationId xmlns:p14="http://schemas.microsoft.com/office/powerpoint/2010/main" val="99264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18C9D0-0BA9-E24A-BCA8-9F2017368404}"/>
              </a:ext>
            </a:extLst>
          </p:cNvPr>
          <p:cNvSpPr txBox="1"/>
          <p:nvPr/>
        </p:nvSpPr>
        <p:spPr>
          <a:xfrm>
            <a:off x="327804" y="538144"/>
            <a:ext cx="5872388" cy="707886"/>
          </a:xfrm>
          <a:prstGeom prst="rect">
            <a:avLst/>
          </a:prstGeom>
          <a:noFill/>
        </p:spPr>
        <p:txBody>
          <a:bodyPr wrap="square" rtlCol="0">
            <a:spAutoFit/>
          </a:bodyPr>
          <a:lstStyle/>
          <a:p>
            <a:r>
              <a:rPr lang="en-US" sz="4000" dirty="0">
                <a:latin typeface="Work Sans Light" pitchFamily="2" charset="77"/>
                <a:ea typeface="Verdana" panose="020B0604030504040204" pitchFamily="34" charset="0"/>
                <a:cs typeface="Verdana" panose="020B0604030504040204" pitchFamily="34" charset="0"/>
              </a:rPr>
              <a:t>Media Queries </a:t>
            </a:r>
            <a:r>
              <a:rPr lang="en-US" sz="4000" dirty="0">
                <a:solidFill>
                  <a:srgbClr val="FF0000"/>
                </a:solidFill>
                <a:latin typeface="Work Sans Light" pitchFamily="2" charset="77"/>
                <a:ea typeface="Verdana" panose="020B0604030504040204" pitchFamily="34" charset="0"/>
                <a:cs typeface="Verdana" panose="020B0604030504040204" pitchFamily="34" charset="0"/>
              </a:rPr>
              <a:t>Example</a:t>
            </a:r>
            <a:endParaRPr lang="en-US" sz="4000" dirty="0">
              <a:solidFill>
                <a:srgbClr val="E72E27"/>
              </a:solidFill>
              <a:latin typeface="Work Sans Light" pitchFamily="2" charset="77"/>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327804" y="1462768"/>
            <a:ext cx="3800475" cy="35242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004" y="2138767"/>
            <a:ext cx="4278086" cy="1982244"/>
          </a:xfrm>
          <a:prstGeom prst="rect">
            <a:avLst/>
          </a:prstGeom>
        </p:spPr>
      </p:pic>
    </p:spTree>
    <p:extLst>
      <p:ext uri="{BB962C8B-B14F-4D97-AF65-F5344CB8AC3E}">
        <p14:creationId xmlns:p14="http://schemas.microsoft.com/office/powerpoint/2010/main" val="1475961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7385F30-24B9-ED41-849E-92895921A153}"/>
              </a:ext>
            </a:extLst>
          </p:cNvPr>
          <p:cNvPicPr>
            <a:picLocks noChangeAspect="1"/>
          </p:cNvPicPr>
          <p:nvPr/>
        </p:nvPicPr>
        <p:blipFill>
          <a:blip r:embed="rId2"/>
          <a:stretch>
            <a:fillRect/>
          </a:stretch>
        </p:blipFill>
        <p:spPr>
          <a:xfrm>
            <a:off x="0" y="0"/>
            <a:ext cx="9152000" cy="5148000"/>
          </a:xfrm>
          <a:prstGeom prst="rect">
            <a:avLst/>
          </a:prstGeom>
        </p:spPr>
      </p:pic>
      <p:grpSp>
        <p:nvGrpSpPr>
          <p:cNvPr id="5" name="Group 4">
            <a:extLst>
              <a:ext uri="{FF2B5EF4-FFF2-40B4-BE49-F238E27FC236}">
                <a16:creationId xmlns:a16="http://schemas.microsoft.com/office/drawing/2014/main" id="{191174D5-3F3C-E349-A81A-627646115B7C}"/>
              </a:ext>
            </a:extLst>
          </p:cNvPr>
          <p:cNvGrpSpPr/>
          <p:nvPr/>
        </p:nvGrpSpPr>
        <p:grpSpPr>
          <a:xfrm>
            <a:off x="466469" y="653353"/>
            <a:ext cx="4028034" cy="400110"/>
            <a:chOff x="259829" y="570697"/>
            <a:chExt cx="4028034" cy="400110"/>
          </a:xfrm>
        </p:grpSpPr>
        <p:sp>
          <p:nvSpPr>
            <p:cNvPr id="3" name="TextBox 2"/>
            <p:cNvSpPr txBox="1"/>
            <p:nvPr/>
          </p:nvSpPr>
          <p:spPr>
            <a:xfrm>
              <a:off x="259829" y="570697"/>
              <a:ext cx="489236" cy="400110"/>
            </a:xfrm>
            <a:prstGeom prst="rect">
              <a:avLst/>
            </a:prstGeom>
            <a:noFill/>
          </p:spPr>
          <p:txBody>
            <a:bodyPr wrap="none" rtlCol="0">
              <a:spAutoFit/>
            </a:bodyPr>
            <a:lstStyle/>
            <a:p>
              <a:r>
                <a:rPr lang="en-US" sz="2000" dirty="0">
                  <a:solidFill>
                    <a:schemeClr val="bg1"/>
                  </a:solidFill>
                  <a:latin typeface="Work Sans Light" pitchFamily="2" charset="77"/>
                  <a:ea typeface="Verdana" panose="020B0604030504040204" pitchFamily="34" charset="0"/>
                  <a:cs typeface="Verdana" panose="020B0604030504040204" pitchFamily="34" charset="0"/>
                </a:rPr>
                <a:t>01.</a:t>
              </a:r>
            </a:p>
          </p:txBody>
        </p:sp>
        <p:sp>
          <p:nvSpPr>
            <p:cNvPr id="7" name="TextBox 6"/>
            <p:cNvSpPr txBox="1"/>
            <p:nvPr/>
          </p:nvSpPr>
          <p:spPr>
            <a:xfrm>
              <a:off x="872496" y="570697"/>
              <a:ext cx="3415367" cy="400110"/>
            </a:xfrm>
            <a:prstGeom prst="rect">
              <a:avLst/>
            </a:prstGeom>
            <a:noFill/>
          </p:spPr>
          <p:txBody>
            <a:bodyPr wrap="square" rtlCol="0">
              <a:spAutoFit/>
            </a:bodyPr>
            <a:lstStyle/>
            <a:p>
              <a:r>
                <a:rPr lang="en-US" sz="2000" dirty="0">
                  <a:solidFill>
                    <a:schemeClr val="bg1"/>
                  </a:solidFill>
                  <a:latin typeface="Work Sans Light" pitchFamily="2" charset="77"/>
                  <a:ea typeface="Verdana" panose="020B0604030504040204" pitchFamily="34" charset="0"/>
                  <a:cs typeface="Verdana" panose="020B0604030504040204" pitchFamily="34" charset="0"/>
                </a:rPr>
                <a:t>What is responsive design?</a:t>
              </a:r>
            </a:p>
          </p:txBody>
        </p:sp>
      </p:grpSp>
      <p:grpSp>
        <p:nvGrpSpPr>
          <p:cNvPr id="4" name="Group 3">
            <a:extLst>
              <a:ext uri="{FF2B5EF4-FFF2-40B4-BE49-F238E27FC236}">
                <a16:creationId xmlns:a16="http://schemas.microsoft.com/office/drawing/2014/main" id="{3433D396-F01E-9F4B-A6E2-5E784B10A1D5}"/>
              </a:ext>
            </a:extLst>
          </p:cNvPr>
          <p:cNvGrpSpPr/>
          <p:nvPr/>
        </p:nvGrpSpPr>
        <p:grpSpPr>
          <a:xfrm>
            <a:off x="466469" y="1279580"/>
            <a:ext cx="5050924" cy="400110"/>
            <a:chOff x="259829" y="1196924"/>
            <a:chExt cx="5050924" cy="400110"/>
          </a:xfrm>
        </p:grpSpPr>
        <p:sp>
          <p:nvSpPr>
            <p:cNvPr id="8" name="TextBox 7"/>
            <p:cNvSpPr txBox="1"/>
            <p:nvPr/>
          </p:nvSpPr>
          <p:spPr>
            <a:xfrm>
              <a:off x="259829" y="1196924"/>
              <a:ext cx="540533" cy="400110"/>
            </a:xfrm>
            <a:prstGeom prst="rect">
              <a:avLst/>
            </a:prstGeom>
            <a:noFill/>
          </p:spPr>
          <p:txBody>
            <a:bodyPr wrap="none" rtlCol="0">
              <a:spAutoFit/>
            </a:bodyPr>
            <a:lstStyle/>
            <a:p>
              <a:r>
                <a:rPr lang="en-US" sz="2000" dirty="0">
                  <a:solidFill>
                    <a:schemeClr val="bg1"/>
                  </a:solidFill>
                  <a:latin typeface="Work Sans Light" pitchFamily="2" charset="77"/>
                  <a:ea typeface="Verdana" panose="020B0604030504040204" pitchFamily="34" charset="0"/>
                  <a:cs typeface="Verdana" panose="020B0604030504040204" pitchFamily="34" charset="0"/>
                </a:rPr>
                <a:t>02.</a:t>
              </a:r>
            </a:p>
          </p:txBody>
        </p:sp>
        <p:sp>
          <p:nvSpPr>
            <p:cNvPr id="9" name="TextBox 8"/>
            <p:cNvSpPr txBox="1"/>
            <p:nvPr/>
          </p:nvSpPr>
          <p:spPr>
            <a:xfrm>
              <a:off x="872497" y="1196924"/>
              <a:ext cx="4438256" cy="400110"/>
            </a:xfrm>
            <a:prstGeom prst="rect">
              <a:avLst/>
            </a:prstGeom>
            <a:noFill/>
          </p:spPr>
          <p:txBody>
            <a:bodyPr wrap="square" rtlCol="0">
              <a:spAutoFit/>
            </a:bodyPr>
            <a:lstStyle/>
            <a:p>
              <a:r>
                <a:rPr lang="en-US" sz="2000" dirty="0">
                  <a:solidFill>
                    <a:schemeClr val="bg1"/>
                  </a:solidFill>
                  <a:latin typeface="Work Sans Light" pitchFamily="2" charset="77"/>
                  <a:ea typeface="Verdana" panose="020B0604030504040204" pitchFamily="34" charset="0"/>
                  <a:cs typeface="Verdana" panose="020B0604030504040204" pitchFamily="34" charset="0"/>
                </a:rPr>
                <a:t>How does responsive design work?</a:t>
              </a:r>
            </a:p>
          </p:txBody>
        </p:sp>
      </p:grpSp>
      <p:grpSp>
        <p:nvGrpSpPr>
          <p:cNvPr id="2" name="Group 1">
            <a:extLst>
              <a:ext uri="{FF2B5EF4-FFF2-40B4-BE49-F238E27FC236}">
                <a16:creationId xmlns:a16="http://schemas.microsoft.com/office/drawing/2014/main" id="{53D6914C-CAC1-7640-9787-34628476C919}"/>
              </a:ext>
            </a:extLst>
          </p:cNvPr>
          <p:cNvGrpSpPr/>
          <p:nvPr/>
        </p:nvGrpSpPr>
        <p:grpSpPr>
          <a:xfrm>
            <a:off x="466469" y="1905807"/>
            <a:ext cx="4145919" cy="400110"/>
            <a:chOff x="259829" y="2238787"/>
            <a:chExt cx="4145919" cy="400110"/>
          </a:xfrm>
        </p:grpSpPr>
        <p:sp>
          <p:nvSpPr>
            <p:cNvPr id="10" name="TextBox 9"/>
            <p:cNvSpPr txBox="1"/>
            <p:nvPr/>
          </p:nvSpPr>
          <p:spPr>
            <a:xfrm>
              <a:off x="259829" y="2238787"/>
              <a:ext cx="538930" cy="400110"/>
            </a:xfrm>
            <a:prstGeom prst="rect">
              <a:avLst/>
            </a:prstGeom>
            <a:noFill/>
          </p:spPr>
          <p:txBody>
            <a:bodyPr wrap="none" rtlCol="0">
              <a:spAutoFit/>
            </a:bodyPr>
            <a:lstStyle/>
            <a:p>
              <a:r>
                <a:rPr lang="en-US" sz="2000" dirty="0">
                  <a:solidFill>
                    <a:schemeClr val="bg1"/>
                  </a:solidFill>
                  <a:latin typeface="Work Sans Light" pitchFamily="2" charset="77"/>
                  <a:ea typeface="Verdana" panose="020B0604030504040204" pitchFamily="34" charset="0"/>
                  <a:cs typeface="Verdana" panose="020B0604030504040204" pitchFamily="34" charset="0"/>
                </a:rPr>
                <a:t>03.</a:t>
              </a:r>
            </a:p>
          </p:txBody>
        </p:sp>
        <p:sp>
          <p:nvSpPr>
            <p:cNvPr id="11" name="TextBox 10"/>
            <p:cNvSpPr txBox="1"/>
            <p:nvPr/>
          </p:nvSpPr>
          <p:spPr>
            <a:xfrm>
              <a:off x="872497" y="2238787"/>
              <a:ext cx="3533251" cy="400110"/>
            </a:xfrm>
            <a:prstGeom prst="rect">
              <a:avLst/>
            </a:prstGeom>
            <a:noFill/>
          </p:spPr>
          <p:txBody>
            <a:bodyPr wrap="square" rtlCol="0">
              <a:spAutoFit/>
            </a:bodyPr>
            <a:lstStyle/>
            <a:p>
              <a:r>
                <a:rPr lang="en-US" sz="2000" dirty="0">
                  <a:solidFill>
                    <a:schemeClr val="bg1"/>
                  </a:solidFill>
                  <a:latin typeface="Work Sans Light" pitchFamily="2" charset="77"/>
                  <a:ea typeface="Verdana" panose="020B0604030504040204" pitchFamily="34" charset="0"/>
                  <a:cs typeface="Verdana" panose="020B0604030504040204" pitchFamily="34" charset="0"/>
                </a:rPr>
                <a:t>Media Queries</a:t>
              </a:r>
            </a:p>
          </p:txBody>
        </p:sp>
      </p:grpSp>
    </p:spTree>
    <p:extLst>
      <p:ext uri="{BB962C8B-B14F-4D97-AF65-F5344CB8AC3E}">
        <p14:creationId xmlns:p14="http://schemas.microsoft.com/office/powerpoint/2010/main" val="293605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18C9D0-0BA9-E24A-BCA8-9F2017368404}"/>
              </a:ext>
            </a:extLst>
          </p:cNvPr>
          <p:cNvSpPr txBox="1"/>
          <p:nvPr/>
        </p:nvSpPr>
        <p:spPr>
          <a:xfrm>
            <a:off x="327803" y="538144"/>
            <a:ext cx="6362245" cy="707886"/>
          </a:xfrm>
          <a:prstGeom prst="rect">
            <a:avLst/>
          </a:prstGeom>
          <a:noFill/>
        </p:spPr>
        <p:txBody>
          <a:bodyPr wrap="square" rtlCol="0">
            <a:spAutoFit/>
          </a:bodyPr>
          <a:lstStyle/>
          <a:p>
            <a:r>
              <a:rPr lang="en-US" sz="4000" dirty="0">
                <a:latin typeface="Work Sans Light" pitchFamily="2" charset="77"/>
                <a:ea typeface="Verdana" panose="020B0604030504040204" pitchFamily="34" charset="0"/>
                <a:cs typeface="Verdana" panose="020B0604030504040204" pitchFamily="34" charset="0"/>
              </a:rPr>
              <a:t>Recommend </a:t>
            </a:r>
            <a:r>
              <a:rPr lang="en-US" sz="4000" dirty="0">
                <a:solidFill>
                  <a:srgbClr val="E72E27"/>
                </a:solidFill>
                <a:latin typeface="Work Sans Light" pitchFamily="2" charset="77"/>
                <a:ea typeface="Verdana" panose="020B0604030504040204" pitchFamily="34" charset="0"/>
                <a:cs typeface="Verdana" panose="020B0604030504040204" pitchFamily="34" charset="0"/>
              </a:rPr>
              <a:t>Pixel Widths</a:t>
            </a:r>
          </a:p>
        </p:txBody>
      </p:sp>
      <p:sp>
        <p:nvSpPr>
          <p:cNvPr id="3" name="TextBox 2">
            <a:extLst>
              <a:ext uri="{FF2B5EF4-FFF2-40B4-BE49-F238E27FC236}">
                <a16:creationId xmlns:a16="http://schemas.microsoft.com/office/drawing/2014/main" id="{0432CBCB-C645-9D40-9C60-4E017AFDD1BA}"/>
              </a:ext>
            </a:extLst>
          </p:cNvPr>
          <p:cNvSpPr txBox="1"/>
          <p:nvPr/>
        </p:nvSpPr>
        <p:spPr>
          <a:xfrm>
            <a:off x="201853" y="1525343"/>
            <a:ext cx="1291046" cy="3293209"/>
          </a:xfrm>
          <a:prstGeom prst="rect">
            <a:avLst/>
          </a:prstGeom>
          <a:noFill/>
        </p:spPr>
        <p:txBody>
          <a:bodyPr wrap="square" rtlCol="0">
            <a:spAutoFit/>
          </a:bodyPr>
          <a:lstStyle/>
          <a:p>
            <a:pPr marL="158750" indent="-158750">
              <a:buClr>
                <a:srgbClr val="E72E27"/>
              </a:buClr>
              <a:buFont typeface="Arial" panose="020B0604020202020204" pitchFamily="34" charset="0"/>
              <a:buChar char="•"/>
            </a:pPr>
            <a:r>
              <a:rPr lang="en-US" sz="1600" dirty="0">
                <a:latin typeface="Work Sans Light" pitchFamily="2" charset="77"/>
              </a:rPr>
              <a:t>320px</a:t>
            </a:r>
          </a:p>
          <a:p>
            <a:pPr marL="158750" indent="-158750">
              <a:buClr>
                <a:srgbClr val="E72E27"/>
              </a:buClr>
              <a:buFont typeface="Arial" panose="020B0604020202020204" pitchFamily="34" charset="0"/>
              <a:buChar char="•"/>
            </a:pPr>
            <a:endParaRPr lang="en-US" sz="1600" dirty="0">
              <a:latin typeface="Work Sans Light" pitchFamily="2" charset="77"/>
            </a:endParaRPr>
          </a:p>
          <a:p>
            <a:pPr marL="158750" indent="-158750">
              <a:buClr>
                <a:srgbClr val="E72E27"/>
              </a:buClr>
              <a:buFont typeface="Arial" panose="020B0604020202020204" pitchFamily="34" charset="0"/>
              <a:buChar char="•"/>
            </a:pPr>
            <a:r>
              <a:rPr lang="en-US" sz="1600" dirty="0">
                <a:latin typeface="Work Sans Light" pitchFamily="2" charset="77"/>
              </a:rPr>
              <a:t>375px</a:t>
            </a:r>
          </a:p>
          <a:p>
            <a:pPr marL="158750" indent="-158750">
              <a:buClr>
                <a:srgbClr val="E72E27"/>
              </a:buClr>
              <a:buFont typeface="Arial" panose="020B0604020202020204" pitchFamily="34" charset="0"/>
              <a:buChar char="•"/>
            </a:pPr>
            <a:endParaRPr lang="en-US" sz="1600" dirty="0">
              <a:latin typeface="Work Sans Light" pitchFamily="2" charset="77"/>
            </a:endParaRPr>
          </a:p>
          <a:p>
            <a:pPr marL="158750" indent="-158750">
              <a:buClr>
                <a:srgbClr val="E72E27"/>
              </a:buClr>
              <a:buFont typeface="Arial" panose="020B0604020202020204" pitchFamily="34" charset="0"/>
              <a:buChar char="•"/>
            </a:pPr>
            <a:r>
              <a:rPr lang="en-US" sz="1600" dirty="0">
                <a:latin typeface="Work Sans Light" pitchFamily="2" charset="77"/>
              </a:rPr>
              <a:t>425px</a:t>
            </a:r>
          </a:p>
          <a:p>
            <a:pPr marL="158750" indent="-158750">
              <a:buClr>
                <a:srgbClr val="E72E27"/>
              </a:buClr>
              <a:buFont typeface="Arial" panose="020B0604020202020204" pitchFamily="34" charset="0"/>
              <a:buChar char="•"/>
            </a:pPr>
            <a:endParaRPr lang="en-US" sz="1600" dirty="0">
              <a:latin typeface="Work Sans Light" pitchFamily="2" charset="77"/>
            </a:endParaRPr>
          </a:p>
          <a:p>
            <a:pPr marL="158750" indent="-158750">
              <a:buClr>
                <a:srgbClr val="E72E27"/>
              </a:buClr>
              <a:buFont typeface="Arial" panose="020B0604020202020204" pitchFamily="34" charset="0"/>
              <a:buChar char="•"/>
            </a:pPr>
            <a:r>
              <a:rPr lang="en-US" sz="1600" dirty="0">
                <a:latin typeface="Work Sans Light" pitchFamily="2" charset="77"/>
              </a:rPr>
              <a:t>768px</a:t>
            </a:r>
          </a:p>
          <a:p>
            <a:pPr marL="158750" indent="-158750">
              <a:buClr>
                <a:srgbClr val="E72E27"/>
              </a:buClr>
              <a:buFont typeface="Arial" panose="020B0604020202020204" pitchFamily="34" charset="0"/>
              <a:buChar char="•"/>
            </a:pPr>
            <a:endParaRPr lang="en-US" sz="1600" dirty="0">
              <a:latin typeface="Work Sans Light" pitchFamily="2" charset="77"/>
            </a:endParaRPr>
          </a:p>
          <a:p>
            <a:pPr marL="158750" indent="-158750">
              <a:buClr>
                <a:srgbClr val="E72E27"/>
              </a:buClr>
              <a:buFont typeface="Arial" panose="020B0604020202020204" pitchFamily="34" charset="0"/>
              <a:buChar char="•"/>
            </a:pPr>
            <a:r>
              <a:rPr lang="en-US" sz="1600" dirty="0">
                <a:latin typeface="Work Sans Light" pitchFamily="2" charset="77"/>
              </a:rPr>
              <a:t>1024px</a:t>
            </a:r>
          </a:p>
          <a:p>
            <a:pPr marL="158750" indent="-158750">
              <a:buClr>
                <a:srgbClr val="E72E27"/>
              </a:buClr>
              <a:buFont typeface="Arial" panose="020B0604020202020204" pitchFamily="34" charset="0"/>
              <a:buChar char="•"/>
            </a:pPr>
            <a:endParaRPr lang="en-US" sz="1600" dirty="0">
              <a:latin typeface="Work Sans Light" pitchFamily="2" charset="77"/>
            </a:endParaRPr>
          </a:p>
          <a:p>
            <a:pPr marL="158750" indent="-158750">
              <a:buClr>
                <a:srgbClr val="E72E27"/>
              </a:buClr>
              <a:buFont typeface="Arial" panose="020B0604020202020204" pitchFamily="34" charset="0"/>
              <a:buChar char="•"/>
            </a:pPr>
            <a:r>
              <a:rPr lang="en-US" sz="1600" dirty="0">
                <a:latin typeface="Work Sans Light" pitchFamily="2" charset="77"/>
              </a:rPr>
              <a:t>1440px</a:t>
            </a:r>
          </a:p>
          <a:p>
            <a:pPr marL="158750" indent="-158750">
              <a:buClr>
                <a:srgbClr val="E72E27"/>
              </a:buClr>
              <a:buFont typeface="Arial" panose="020B0604020202020204" pitchFamily="34" charset="0"/>
              <a:buChar char="•"/>
            </a:pPr>
            <a:endParaRPr lang="en-US" sz="1600" dirty="0">
              <a:latin typeface="Work Sans Light" pitchFamily="2" charset="77"/>
            </a:endParaRPr>
          </a:p>
          <a:p>
            <a:pPr marL="158750" indent="-158750">
              <a:buClr>
                <a:srgbClr val="E72E27"/>
              </a:buClr>
              <a:buFont typeface="Arial" panose="020B0604020202020204" pitchFamily="34" charset="0"/>
              <a:buChar char="•"/>
            </a:pPr>
            <a:r>
              <a:rPr lang="en-US" sz="1600" dirty="0">
                <a:latin typeface="Work Sans Light" pitchFamily="2" charset="77"/>
              </a:rPr>
              <a:t>2560px</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886" y="1525343"/>
            <a:ext cx="5682468" cy="3237935"/>
          </a:xfrm>
          <a:prstGeom prst="rect">
            <a:avLst/>
          </a:prstGeom>
        </p:spPr>
      </p:pic>
    </p:spTree>
    <p:extLst>
      <p:ext uri="{BB962C8B-B14F-4D97-AF65-F5344CB8AC3E}">
        <p14:creationId xmlns:p14="http://schemas.microsoft.com/office/powerpoint/2010/main" val="3619246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18C9D0-0BA9-E24A-BCA8-9F2017368404}"/>
              </a:ext>
            </a:extLst>
          </p:cNvPr>
          <p:cNvSpPr txBox="1"/>
          <p:nvPr/>
        </p:nvSpPr>
        <p:spPr>
          <a:xfrm>
            <a:off x="327804" y="538144"/>
            <a:ext cx="5872388" cy="707886"/>
          </a:xfrm>
          <a:prstGeom prst="rect">
            <a:avLst/>
          </a:prstGeom>
          <a:noFill/>
        </p:spPr>
        <p:txBody>
          <a:bodyPr wrap="square" rtlCol="0">
            <a:spAutoFit/>
          </a:bodyPr>
          <a:lstStyle/>
          <a:p>
            <a:r>
              <a:rPr lang="en-US" sz="4000" dirty="0">
                <a:latin typeface="Work Sans Light" pitchFamily="2" charset="77"/>
                <a:ea typeface="Verdana" panose="020B0604030504040204" pitchFamily="34" charset="0"/>
                <a:cs typeface="Verdana" panose="020B0604030504040204" pitchFamily="34" charset="0"/>
              </a:rPr>
              <a:t>Different </a:t>
            </a:r>
            <a:r>
              <a:rPr lang="en-US" sz="4000" dirty="0">
                <a:solidFill>
                  <a:srgbClr val="FF0000"/>
                </a:solidFill>
                <a:latin typeface="Work Sans Light" pitchFamily="2" charset="77"/>
                <a:ea typeface="Verdana" panose="020B0604030504040204" pitchFamily="34" charset="0"/>
                <a:cs typeface="Verdana" panose="020B0604030504040204" pitchFamily="34" charset="0"/>
              </a:rPr>
              <a:t>Stylesheets</a:t>
            </a:r>
            <a:endParaRPr lang="en-US" sz="4000" dirty="0">
              <a:solidFill>
                <a:srgbClr val="E72E27"/>
              </a:solidFill>
              <a:latin typeface="Work Sans Light" pitchFamily="2" charset="77"/>
              <a:ea typeface="Verdana" panose="020B0604030504040204" pitchFamily="34" charset="0"/>
              <a:cs typeface="Verdan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400502137"/>
              </p:ext>
            </p:extLst>
          </p:nvPr>
        </p:nvGraphicFramePr>
        <p:xfrm>
          <a:off x="327804" y="1409674"/>
          <a:ext cx="8564270" cy="3530886"/>
        </p:xfrm>
        <a:graphic>
          <a:graphicData uri="http://schemas.openxmlformats.org/drawingml/2006/table">
            <a:tbl>
              <a:tblPr>
                <a:effectLst/>
                <a:tableStyleId>{5940675A-B579-460E-94D1-54222C63F5DA}</a:tableStyleId>
              </a:tblPr>
              <a:tblGrid>
                <a:gridCol w="2448055">
                  <a:extLst>
                    <a:ext uri="{9D8B030D-6E8A-4147-A177-3AD203B41FA5}">
                      <a16:colId xmlns:a16="http://schemas.microsoft.com/office/drawing/2014/main" val="3567720107"/>
                    </a:ext>
                  </a:extLst>
                </a:gridCol>
                <a:gridCol w="6116215">
                  <a:extLst>
                    <a:ext uri="{9D8B030D-6E8A-4147-A177-3AD203B41FA5}">
                      <a16:colId xmlns:a16="http://schemas.microsoft.com/office/drawing/2014/main" val="3785457385"/>
                    </a:ext>
                  </a:extLst>
                </a:gridCol>
              </a:tblGrid>
              <a:tr h="783021">
                <a:tc gridSpan="2">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a16="http://schemas.microsoft.com/office/drawing/2014/main" val="1417868736"/>
                  </a:ext>
                </a:extLst>
              </a:tr>
              <a:tr h="461865">
                <a:tc gridSpan="2">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a16="http://schemas.microsoft.com/office/drawing/2014/main" val="3814423555"/>
                  </a:ext>
                </a:extLst>
              </a:tr>
              <a:tr h="1088321">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6635457"/>
                  </a:ext>
                </a:extLst>
              </a:tr>
            </a:tbl>
          </a:graphicData>
        </a:graphic>
      </p:graphicFrame>
      <p:pic>
        <p:nvPicPr>
          <p:cNvPr id="8" name="Picture 7"/>
          <p:cNvPicPr>
            <a:picLocks noChangeAspect="1"/>
          </p:cNvPicPr>
          <p:nvPr/>
        </p:nvPicPr>
        <p:blipFill>
          <a:blip r:embed="rId2"/>
          <a:stretch>
            <a:fillRect/>
          </a:stretch>
        </p:blipFill>
        <p:spPr>
          <a:xfrm>
            <a:off x="467763" y="1519821"/>
            <a:ext cx="7219950" cy="561975"/>
          </a:xfrm>
          <a:prstGeom prst="rect">
            <a:avLst/>
          </a:prstGeom>
        </p:spPr>
      </p:pic>
      <p:pic>
        <p:nvPicPr>
          <p:cNvPr id="9" name="Picture 8"/>
          <p:cNvPicPr>
            <a:picLocks noChangeAspect="1"/>
          </p:cNvPicPr>
          <p:nvPr/>
        </p:nvPicPr>
        <p:blipFill>
          <a:blip r:embed="rId3"/>
          <a:stretch>
            <a:fillRect/>
          </a:stretch>
        </p:blipFill>
        <p:spPr>
          <a:xfrm>
            <a:off x="467763" y="2255732"/>
            <a:ext cx="5962650" cy="342900"/>
          </a:xfrm>
          <a:prstGeom prst="rect">
            <a:avLst/>
          </a:prstGeom>
        </p:spPr>
      </p:pic>
      <p:pic>
        <p:nvPicPr>
          <p:cNvPr id="10" name="Picture 9"/>
          <p:cNvPicPr>
            <a:picLocks noChangeAspect="1"/>
          </p:cNvPicPr>
          <p:nvPr/>
        </p:nvPicPr>
        <p:blipFill>
          <a:blip r:embed="rId4"/>
          <a:stretch>
            <a:fillRect/>
          </a:stretch>
        </p:blipFill>
        <p:spPr>
          <a:xfrm>
            <a:off x="467763" y="2748572"/>
            <a:ext cx="2279048" cy="2102693"/>
          </a:xfrm>
          <a:prstGeom prst="rect">
            <a:avLst/>
          </a:prstGeom>
        </p:spPr>
      </p:pic>
      <p:pic>
        <p:nvPicPr>
          <p:cNvPr id="11" name="Picture 10"/>
          <p:cNvPicPr>
            <a:picLocks noChangeAspect="1"/>
          </p:cNvPicPr>
          <p:nvPr/>
        </p:nvPicPr>
        <p:blipFill>
          <a:blip r:embed="rId5"/>
          <a:stretch>
            <a:fillRect/>
          </a:stretch>
        </p:blipFill>
        <p:spPr>
          <a:xfrm>
            <a:off x="2933422" y="2827174"/>
            <a:ext cx="5879107" cy="1768153"/>
          </a:xfrm>
          <a:prstGeom prst="rect">
            <a:avLst/>
          </a:prstGeom>
        </p:spPr>
      </p:pic>
    </p:spTree>
    <p:extLst>
      <p:ext uri="{BB962C8B-B14F-4D97-AF65-F5344CB8AC3E}">
        <p14:creationId xmlns:p14="http://schemas.microsoft.com/office/powerpoint/2010/main" val="3140669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401D63-873A-9140-BAEA-6B1D47415E8C}"/>
              </a:ext>
            </a:extLst>
          </p:cNvPr>
          <p:cNvPicPr>
            <a:picLocks noChangeAspect="1"/>
          </p:cNvPicPr>
          <p:nvPr/>
        </p:nvPicPr>
        <p:blipFill>
          <a:blip r:embed="rId2"/>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FAC90440-9924-7345-99DE-5AB03D7F48BC}"/>
              </a:ext>
            </a:extLst>
          </p:cNvPr>
          <p:cNvSpPr txBox="1"/>
          <p:nvPr/>
        </p:nvSpPr>
        <p:spPr>
          <a:xfrm>
            <a:off x="0" y="1786920"/>
            <a:ext cx="9144000" cy="1569660"/>
          </a:xfrm>
          <a:prstGeom prst="rect">
            <a:avLst/>
          </a:prstGeom>
          <a:noFill/>
        </p:spPr>
        <p:txBody>
          <a:bodyPr wrap="square" rtlCol="0">
            <a:spAutoFit/>
          </a:bodyPr>
          <a:lstStyle/>
          <a:p>
            <a:pPr algn="ctr"/>
            <a:r>
              <a:rPr lang="en-US" sz="4800" dirty="0">
                <a:solidFill>
                  <a:schemeClr val="bg1"/>
                </a:solidFill>
                <a:latin typeface="Work Sans Light" pitchFamily="2" charset="77"/>
                <a:ea typeface="Verdana" panose="020B0604030504040204" pitchFamily="34" charset="0"/>
                <a:cs typeface="Verdana" panose="020B0604030504040204" pitchFamily="34" charset="0"/>
              </a:rPr>
              <a:t>Responsive Design</a:t>
            </a:r>
          </a:p>
          <a:p>
            <a:pPr algn="ctr"/>
            <a:r>
              <a:rPr lang="en-US" sz="4800" dirty="0">
                <a:solidFill>
                  <a:schemeClr val="bg1"/>
                </a:solidFill>
                <a:latin typeface="Work Sans Light" pitchFamily="2" charset="77"/>
                <a:ea typeface="Verdana" panose="020B0604030504040204" pitchFamily="34" charset="0"/>
                <a:cs typeface="Verdana" panose="020B0604030504040204" pitchFamily="34" charset="0"/>
              </a:rPr>
              <a:t>Example</a:t>
            </a:r>
          </a:p>
        </p:txBody>
      </p:sp>
    </p:spTree>
    <p:extLst>
      <p:ext uri="{BB962C8B-B14F-4D97-AF65-F5344CB8AC3E}">
        <p14:creationId xmlns:p14="http://schemas.microsoft.com/office/powerpoint/2010/main" val="3190722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180" y="2495664"/>
            <a:ext cx="2791970" cy="1817258"/>
          </a:xfrm>
          <a:prstGeom prst="rect">
            <a:avLst/>
          </a:prstGeom>
        </p:spPr>
      </p:pic>
      <p:pic>
        <p:nvPicPr>
          <p:cNvPr id="10" name="Picture 9"/>
          <p:cNvPicPr>
            <a:picLocks noChangeAspect="1"/>
          </p:cNvPicPr>
          <p:nvPr/>
        </p:nvPicPr>
        <p:blipFill>
          <a:blip r:embed="rId3"/>
          <a:stretch>
            <a:fillRect/>
          </a:stretch>
        </p:blipFill>
        <p:spPr>
          <a:xfrm>
            <a:off x="4248150" y="806866"/>
            <a:ext cx="3387888" cy="3226786"/>
          </a:xfrm>
          <a:prstGeom prst="rect">
            <a:avLst/>
          </a:prstGeom>
        </p:spPr>
      </p:pic>
    </p:spTree>
    <p:extLst>
      <p:ext uri="{BB962C8B-B14F-4D97-AF65-F5344CB8AC3E}">
        <p14:creationId xmlns:p14="http://schemas.microsoft.com/office/powerpoint/2010/main" val="755463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5878" y="538144"/>
            <a:ext cx="6872244" cy="707886"/>
          </a:xfrm>
          <a:prstGeom prst="rect">
            <a:avLst/>
          </a:prstGeom>
          <a:noFill/>
        </p:spPr>
        <p:txBody>
          <a:bodyPr wrap="square" rtlCol="0">
            <a:spAutoFit/>
          </a:bodyPr>
          <a:lstStyle/>
          <a:p>
            <a:r>
              <a:rPr lang="en-US" sz="4000" dirty="0">
                <a:latin typeface="Work Sans Light" pitchFamily="2" charset="77"/>
                <a:ea typeface="Verdana" panose="020B0604030504040204" pitchFamily="34" charset="0"/>
                <a:cs typeface="Verdana" panose="020B0604030504040204" pitchFamily="34" charset="0"/>
              </a:rPr>
              <a:t>What is </a:t>
            </a:r>
            <a:r>
              <a:rPr lang="en-US" sz="4000" dirty="0">
                <a:solidFill>
                  <a:srgbClr val="EE4633"/>
                </a:solidFill>
                <a:latin typeface="Work Sans Light" pitchFamily="2" charset="77"/>
                <a:ea typeface="Verdana" panose="020B0604030504040204" pitchFamily="34" charset="0"/>
                <a:cs typeface="Verdana" panose="020B0604030504040204" pitchFamily="34" charset="0"/>
              </a:rPr>
              <a:t>Responsive </a:t>
            </a:r>
            <a:r>
              <a:rPr lang="en-US" sz="4000" dirty="0">
                <a:latin typeface="Work Sans Light" pitchFamily="2" charset="77"/>
                <a:ea typeface="Verdana" panose="020B0604030504040204" pitchFamily="34" charset="0"/>
                <a:cs typeface="Verdana" panose="020B0604030504040204" pitchFamily="34" charset="0"/>
              </a:rPr>
              <a:t>Design?</a:t>
            </a:r>
          </a:p>
        </p:txBody>
      </p:sp>
      <p:sp>
        <p:nvSpPr>
          <p:cNvPr id="4" name="TextBox 3">
            <a:extLst>
              <a:ext uri="{FF2B5EF4-FFF2-40B4-BE49-F238E27FC236}">
                <a16:creationId xmlns:a16="http://schemas.microsoft.com/office/drawing/2014/main" id="{9065F42D-587F-CD4E-BE1D-7BC77C220047}"/>
              </a:ext>
            </a:extLst>
          </p:cNvPr>
          <p:cNvSpPr txBox="1"/>
          <p:nvPr/>
        </p:nvSpPr>
        <p:spPr>
          <a:xfrm>
            <a:off x="195797" y="1910773"/>
            <a:ext cx="3256320" cy="2677656"/>
          </a:xfrm>
          <a:prstGeom prst="rect">
            <a:avLst/>
          </a:prstGeom>
          <a:noFill/>
        </p:spPr>
        <p:txBody>
          <a:bodyPr wrap="square" rtlCol="0">
            <a:spAutoFit/>
          </a:bodyPr>
          <a:lstStyle/>
          <a:p>
            <a:pPr marL="158750" indent="-158750">
              <a:buClr>
                <a:srgbClr val="E72E27"/>
              </a:buClr>
              <a:buFont typeface="Arial" panose="020B0604020202020204" pitchFamily="34" charset="0"/>
              <a:buChar char="•"/>
            </a:pPr>
            <a:r>
              <a:rPr lang="en-US" sz="1200" dirty="0">
                <a:latin typeface="Work Sans Light" pitchFamily="2" charset="77"/>
              </a:rPr>
              <a:t>Responsive design is an approach whereby a designer creates a web page that “responds to” or resizes itself depending on the type of device it is being seen through.</a:t>
            </a:r>
          </a:p>
          <a:p>
            <a:pPr>
              <a:buClr>
                <a:srgbClr val="E72E27"/>
              </a:buCl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Become an essential tool for anyone with a digital presence. With the growth of smartphones, tablets and other mobile computing devices, more people are using smaller-screens to view web pages.</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endParaRPr lang="en-US" sz="1200" dirty="0">
              <a:latin typeface="Work Sans Light" pitchFamily="2" charset="77"/>
            </a:endParaRPr>
          </a:p>
        </p:txBody>
      </p:sp>
      <p:pic>
        <p:nvPicPr>
          <p:cNvPr id="7" name="Picture 6">
            <a:extLst>
              <a:ext uri="{FF2B5EF4-FFF2-40B4-BE49-F238E27FC236}">
                <a16:creationId xmlns:a16="http://schemas.microsoft.com/office/drawing/2014/main" id="{9801B202-773F-5645-BE70-D193730819D2}"/>
              </a:ext>
            </a:extLst>
          </p:cNvPr>
          <p:cNvPicPr>
            <a:picLocks noChangeAspect="1"/>
          </p:cNvPicPr>
          <p:nvPr/>
        </p:nvPicPr>
        <p:blipFill>
          <a:blip r:embed="rId2"/>
          <a:stretch>
            <a:fillRect/>
          </a:stretch>
        </p:blipFill>
        <p:spPr>
          <a:xfrm>
            <a:off x="2861352" y="1378175"/>
            <a:ext cx="6852861" cy="3590899"/>
          </a:xfrm>
          <a:prstGeom prst="rect">
            <a:avLst/>
          </a:prstGeom>
        </p:spPr>
      </p:pic>
    </p:spTree>
    <p:extLst>
      <p:ext uri="{BB962C8B-B14F-4D97-AF65-F5344CB8AC3E}">
        <p14:creationId xmlns:p14="http://schemas.microsoft.com/office/powerpoint/2010/main" val="244486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5AB1CB-0108-2546-AA27-C19B24E38E33}"/>
              </a:ext>
            </a:extLst>
          </p:cNvPr>
          <p:cNvPicPr>
            <a:picLocks noChangeAspect="1"/>
          </p:cNvPicPr>
          <p:nvPr/>
        </p:nvPicPr>
        <p:blipFill>
          <a:blip r:embed="rId2"/>
          <a:stretch>
            <a:fillRect/>
          </a:stretch>
        </p:blipFill>
        <p:spPr>
          <a:xfrm>
            <a:off x="0" y="2205990"/>
            <a:ext cx="9144000" cy="2937510"/>
          </a:xfrm>
          <a:prstGeom prst="rect">
            <a:avLst/>
          </a:prstGeom>
        </p:spPr>
      </p:pic>
      <p:sp>
        <p:nvSpPr>
          <p:cNvPr id="7" name="TextBox 6">
            <a:extLst>
              <a:ext uri="{FF2B5EF4-FFF2-40B4-BE49-F238E27FC236}">
                <a16:creationId xmlns:a16="http://schemas.microsoft.com/office/drawing/2014/main" id="{3A0AD365-B648-3B45-BABA-5FB4D48BC69B}"/>
              </a:ext>
            </a:extLst>
          </p:cNvPr>
          <p:cNvSpPr txBox="1"/>
          <p:nvPr/>
        </p:nvSpPr>
        <p:spPr>
          <a:xfrm>
            <a:off x="934400" y="1023458"/>
            <a:ext cx="7275200" cy="584775"/>
          </a:xfrm>
          <a:prstGeom prst="rect">
            <a:avLst/>
          </a:prstGeom>
          <a:noFill/>
        </p:spPr>
        <p:txBody>
          <a:bodyPr wrap="square" rtlCol="0">
            <a:spAutoFit/>
          </a:bodyPr>
          <a:lstStyle/>
          <a:p>
            <a:pPr algn="ctr">
              <a:buClr>
                <a:srgbClr val="E72E27"/>
              </a:buClr>
            </a:pPr>
            <a:r>
              <a:rPr lang="en-US" sz="1600" dirty="0">
                <a:latin typeface="Work Sans Light" pitchFamily="2" charset="77"/>
              </a:rPr>
              <a:t>Different screen sizes exist across phones, "phablets," tablets, desktops, game consoles, TVs, and even wearables.</a:t>
            </a:r>
          </a:p>
        </p:txBody>
      </p:sp>
    </p:spTree>
    <p:extLst>
      <p:ext uri="{BB962C8B-B14F-4D97-AF65-F5344CB8AC3E}">
        <p14:creationId xmlns:p14="http://schemas.microsoft.com/office/powerpoint/2010/main" val="280354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461E2FF-ED6E-A54F-867B-F91E1E449621}"/>
              </a:ext>
            </a:extLst>
          </p:cNvPr>
          <p:cNvSpPr txBox="1"/>
          <p:nvPr/>
        </p:nvSpPr>
        <p:spPr>
          <a:xfrm>
            <a:off x="327804" y="538144"/>
            <a:ext cx="2918670" cy="707886"/>
          </a:xfrm>
          <a:prstGeom prst="rect">
            <a:avLst/>
          </a:prstGeom>
          <a:noFill/>
        </p:spPr>
        <p:txBody>
          <a:bodyPr wrap="square" rtlCol="0">
            <a:spAutoFit/>
          </a:bodyPr>
          <a:lstStyle/>
          <a:p>
            <a:r>
              <a:rPr lang="en-US" sz="4000" dirty="0">
                <a:solidFill>
                  <a:srgbClr val="EE4633"/>
                </a:solidFill>
                <a:latin typeface="Work Sans Light" pitchFamily="2" charset="77"/>
                <a:ea typeface="Verdana" panose="020B0604030504040204" pitchFamily="34" charset="0"/>
                <a:cs typeface="Verdana" panose="020B0604030504040204" pitchFamily="34" charset="0"/>
              </a:rPr>
              <a:t>Fluid </a:t>
            </a:r>
            <a:r>
              <a:rPr lang="en-US" sz="4000" dirty="0">
                <a:latin typeface="Work Sans Light" pitchFamily="2" charset="77"/>
                <a:ea typeface="Verdana" panose="020B0604030504040204" pitchFamily="34" charset="0"/>
                <a:cs typeface="Verdana" panose="020B0604030504040204" pitchFamily="34" charset="0"/>
              </a:rPr>
              <a:t>Grids</a:t>
            </a:r>
          </a:p>
        </p:txBody>
      </p:sp>
      <p:sp>
        <p:nvSpPr>
          <p:cNvPr id="3" name="TextBox 2">
            <a:extLst>
              <a:ext uri="{FF2B5EF4-FFF2-40B4-BE49-F238E27FC236}">
                <a16:creationId xmlns:a16="http://schemas.microsoft.com/office/drawing/2014/main" id="{8D298762-F00B-B141-AC02-85253B4FBAB5}"/>
              </a:ext>
            </a:extLst>
          </p:cNvPr>
          <p:cNvSpPr txBox="1"/>
          <p:nvPr/>
        </p:nvSpPr>
        <p:spPr>
          <a:xfrm>
            <a:off x="195796" y="1457117"/>
            <a:ext cx="4383291" cy="3416320"/>
          </a:xfrm>
          <a:prstGeom prst="rect">
            <a:avLst/>
          </a:prstGeom>
          <a:noFill/>
        </p:spPr>
        <p:txBody>
          <a:bodyPr wrap="square" rtlCol="0">
            <a:spAutoFit/>
          </a:bodyPr>
          <a:lstStyle/>
          <a:p>
            <a:pPr marL="158750" indent="-158750">
              <a:buClr>
                <a:srgbClr val="E72E27"/>
              </a:buClr>
              <a:buFont typeface="Arial" panose="020B0604020202020204" pitchFamily="34" charset="0"/>
              <a:buChar char="•"/>
            </a:pPr>
            <a:r>
              <a:rPr lang="en-US" sz="1200" dirty="0">
                <a:latin typeface="Work Sans Light" pitchFamily="2" charset="77"/>
              </a:rPr>
              <a:t>The first key idea behind responsive design is the usage of what’s known as a fluid grid.</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Page designs that are a fixed number of pixels across, and then centered on the page. However, when one considers the huge number of screen resolutions present in today’s market, the benefit of liquid layouts is too great to ignore.</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Fluid grids go a few steps beyond the traditional liquid layout. Instead of designing a layout based on rigid pixels or arbitrary percentage values, a fluid grid is more carefully designed in terms of proportions. </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This way, when a layout is squeezed onto a tiny mobile device or stretched across a huge screen, all of the elements in the layout will resize their widths in relation to one another.</a:t>
            </a:r>
          </a:p>
        </p:txBody>
      </p:sp>
      <p:pic>
        <p:nvPicPr>
          <p:cNvPr id="4" name="Picture 3">
            <a:extLst>
              <a:ext uri="{FF2B5EF4-FFF2-40B4-BE49-F238E27FC236}">
                <a16:creationId xmlns:a16="http://schemas.microsoft.com/office/drawing/2014/main" id="{5B13398B-149C-A34C-8364-404DBACBBA72}"/>
              </a:ext>
            </a:extLst>
          </p:cNvPr>
          <p:cNvPicPr>
            <a:picLocks noChangeAspect="1"/>
          </p:cNvPicPr>
          <p:nvPr/>
        </p:nvPicPr>
        <p:blipFill>
          <a:blip r:embed="rId2"/>
          <a:stretch>
            <a:fillRect/>
          </a:stretch>
        </p:blipFill>
        <p:spPr>
          <a:xfrm>
            <a:off x="3934411" y="-1588576"/>
            <a:ext cx="5209589" cy="4719234"/>
          </a:xfrm>
          <a:prstGeom prst="rect">
            <a:avLst/>
          </a:prstGeom>
        </p:spPr>
      </p:pic>
    </p:spTree>
    <p:extLst>
      <p:ext uri="{BB962C8B-B14F-4D97-AF65-F5344CB8AC3E}">
        <p14:creationId xmlns:p14="http://schemas.microsoft.com/office/powerpoint/2010/main" val="3098526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B59491-41E9-3C4A-8DB3-D955BB9EC220}"/>
              </a:ext>
            </a:extLst>
          </p:cNvPr>
          <p:cNvSpPr txBox="1"/>
          <p:nvPr/>
        </p:nvSpPr>
        <p:spPr>
          <a:xfrm>
            <a:off x="340240" y="609027"/>
            <a:ext cx="6414977" cy="707886"/>
          </a:xfrm>
          <a:prstGeom prst="rect">
            <a:avLst/>
          </a:prstGeom>
          <a:noFill/>
        </p:spPr>
        <p:txBody>
          <a:bodyPr wrap="square" rtlCol="0">
            <a:spAutoFit/>
          </a:bodyPr>
          <a:lstStyle/>
          <a:p>
            <a:r>
              <a:rPr lang="en-US" sz="4000" dirty="0">
                <a:latin typeface="Work Sans Light" pitchFamily="2" charset="77"/>
                <a:ea typeface="Verdana" panose="020B0604030504040204" pitchFamily="34" charset="0"/>
                <a:cs typeface="Verdana" panose="020B0604030504040204" pitchFamily="34" charset="0"/>
              </a:rPr>
              <a:t>Calculate </a:t>
            </a:r>
            <a:r>
              <a:rPr lang="en-US" sz="4000" dirty="0">
                <a:solidFill>
                  <a:srgbClr val="FF0000"/>
                </a:solidFill>
                <a:latin typeface="Work Sans Light" pitchFamily="2" charset="77"/>
                <a:ea typeface="Verdana" panose="020B0604030504040204" pitchFamily="34" charset="0"/>
                <a:cs typeface="Verdana" panose="020B0604030504040204" pitchFamily="34" charset="0"/>
              </a:rPr>
              <a:t>The Proportions</a:t>
            </a:r>
          </a:p>
        </p:txBody>
      </p:sp>
      <p:sp>
        <p:nvSpPr>
          <p:cNvPr id="3" name="TextBox 2">
            <a:extLst>
              <a:ext uri="{FF2B5EF4-FFF2-40B4-BE49-F238E27FC236}">
                <a16:creationId xmlns:a16="http://schemas.microsoft.com/office/drawing/2014/main" id="{2F3B62C3-F692-BC41-AF56-111A1E890FEC}"/>
              </a:ext>
            </a:extLst>
          </p:cNvPr>
          <p:cNvSpPr txBox="1"/>
          <p:nvPr/>
        </p:nvSpPr>
        <p:spPr>
          <a:xfrm>
            <a:off x="195796" y="1726476"/>
            <a:ext cx="4383291" cy="1569660"/>
          </a:xfrm>
          <a:prstGeom prst="rect">
            <a:avLst/>
          </a:prstGeom>
          <a:noFill/>
        </p:spPr>
        <p:txBody>
          <a:bodyPr wrap="square" rtlCol="0">
            <a:spAutoFit/>
          </a:bodyPr>
          <a:lstStyle/>
          <a:p>
            <a:pPr marL="158750" indent="-158750">
              <a:buClr>
                <a:srgbClr val="E72E27"/>
              </a:buClr>
              <a:buFont typeface="Arial" panose="020B0604020202020204" pitchFamily="34" charset="0"/>
              <a:buChar char="•"/>
            </a:pPr>
            <a:r>
              <a:rPr lang="en-US" sz="1200" dirty="0">
                <a:latin typeface="Work Sans Light" pitchFamily="2" charset="77"/>
              </a:rPr>
              <a:t>You must divide the target element by its context.</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First create a high fidelity mockup in a pixel based imaged editor, like Photoshop.</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With your high fidelity mockup in hand, you can measure a page element and divide it by the full width of the page.</a:t>
            </a:r>
          </a:p>
        </p:txBody>
      </p:sp>
      <p:pic>
        <p:nvPicPr>
          <p:cNvPr id="5" name="Picture 4">
            <a:extLst>
              <a:ext uri="{FF2B5EF4-FFF2-40B4-BE49-F238E27FC236}">
                <a16:creationId xmlns:a16="http://schemas.microsoft.com/office/drawing/2014/main" id="{DDB0F6F7-19D1-F249-B641-D481F311B24F}"/>
              </a:ext>
            </a:extLst>
          </p:cNvPr>
          <p:cNvPicPr>
            <a:picLocks noChangeAspect="1"/>
          </p:cNvPicPr>
          <p:nvPr/>
        </p:nvPicPr>
        <p:blipFill>
          <a:blip r:embed="rId2"/>
          <a:stretch>
            <a:fillRect/>
          </a:stretch>
        </p:blipFill>
        <p:spPr>
          <a:xfrm>
            <a:off x="4915520" y="1605972"/>
            <a:ext cx="4228480" cy="3381583"/>
          </a:xfrm>
          <a:prstGeom prst="rect">
            <a:avLst/>
          </a:prstGeom>
        </p:spPr>
      </p:pic>
    </p:spTree>
    <p:extLst>
      <p:ext uri="{BB962C8B-B14F-4D97-AF65-F5344CB8AC3E}">
        <p14:creationId xmlns:p14="http://schemas.microsoft.com/office/powerpoint/2010/main" val="2054631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04199C-ACBA-7740-A303-DDE265DFA7EB}"/>
              </a:ext>
            </a:extLst>
          </p:cNvPr>
          <p:cNvSpPr txBox="1"/>
          <p:nvPr/>
        </p:nvSpPr>
        <p:spPr>
          <a:xfrm>
            <a:off x="327804" y="538144"/>
            <a:ext cx="4974298" cy="707886"/>
          </a:xfrm>
          <a:prstGeom prst="rect">
            <a:avLst/>
          </a:prstGeom>
          <a:noFill/>
        </p:spPr>
        <p:txBody>
          <a:bodyPr wrap="square" rtlCol="0">
            <a:spAutoFit/>
          </a:bodyPr>
          <a:lstStyle/>
          <a:p>
            <a:r>
              <a:rPr lang="en-US" sz="4000" dirty="0">
                <a:solidFill>
                  <a:srgbClr val="FF0000"/>
                </a:solidFill>
                <a:latin typeface="Work Sans Light" pitchFamily="2" charset="77"/>
                <a:ea typeface="Verdana" panose="020B0604030504040204" pitchFamily="34" charset="0"/>
                <a:cs typeface="Verdana" panose="020B0604030504040204" pitchFamily="34" charset="0"/>
              </a:rPr>
              <a:t>Show/Hide</a:t>
            </a:r>
            <a:r>
              <a:rPr lang="en-US" sz="4000" dirty="0">
                <a:latin typeface="Work Sans Light" pitchFamily="2" charset="77"/>
                <a:ea typeface="Verdana" panose="020B0604030504040204" pitchFamily="34" charset="0"/>
                <a:cs typeface="Verdana" panose="020B0604030504040204" pitchFamily="34" charset="0"/>
              </a:rPr>
              <a:t> Content</a:t>
            </a:r>
          </a:p>
        </p:txBody>
      </p:sp>
      <p:sp>
        <p:nvSpPr>
          <p:cNvPr id="3" name="TextBox 2">
            <a:extLst>
              <a:ext uri="{FF2B5EF4-FFF2-40B4-BE49-F238E27FC236}">
                <a16:creationId xmlns:a16="http://schemas.microsoft.com/office/drawing/2014/main" id="{577BEF04-E964-104E-9598-D96B3B28AEA6}"/>
              </a:ext>
            </a:extLst>
          </p:cNvPr>
          <p:cNvSpPr txBox="1"/>
          <p:nvPr/>
        </p:nvSpPr>
        <p:spPr>
          <a:xfrm>
            <a:off x="195796" y="1457117"/>
            <a:ext cx="4383291" cy="3416320"/>
          </a:xfrm>
          <a:prstGeom prst="rect">
            <a:avLst/>
          </a:prstGeom>
          <a:noFill/>
        </p:spPr>
        <p:txBody>
          <a:bodyPr wrap="square" rtlCol="0">
            <a:spAutoFit/>
          </a:bodyPr>
          <a:lstStyle/>
          <a:p>
            <a:pPr marL="158750" indent="-158750">
              <a:buClr>
                <a:srgbClr val="E72E27"/>
              </a:buClr>
              <a:buFont typeface="Arial" panose="020B0604020202020204" pitchFamily="34" charset="0"/>
              <a:buChar char="•"/>
            </a:pPr>
            <a:r>
              <a:rPr lang="en-US" sz="1200" dirty="0">
                <a:latin typeface="Work Sans Light" pitchFamily="2" charset="77"/>
              </a:rPr>
              <a:t>It is possible to shrink things proportionally and rearrange elements as necessary to make everything fit (reasonably well) as a screen gets smaller.</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It’s great that that’s possible, but making every piece of content from a large screen available on a smaller screen or mobile device isn’t always the best answer. </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We have best practices for mobile environments: simpler navigation, more focused content, lists or rows instead of multiple columns.</a:t>
            </a:r>
          </a:p>
          <a:p>
            <a:pPr marL="158750" indent="-158750">
              <a:buClr>
                <a:srgbClr val="E72E27"/>
              </a:buClr>
              <a:buFont typeface="Arial" panose="020B0604020202020204" pitchFamily="34" charset="0"/>
              <a:buChar char="•"/>
            </a:pPr>
            <a:endParaRPr lang="en-US" sz="1200" dirty="0">
              <a:latin typeface="Work Sans Light" pitchFamily="2" charset="77"/>
            </a:endParaRPr>
          </a:p>
          <a:p>
            <a:pPr marL="158750" indent="-158750">
              <a:buClr>
                <a:srgbClr val="E72E27"/>
              </a:buClr>
              <a:buFont typeface="Arial" panose="020B0604020202020204" pitchFamily="34" charset="0"/>
              <a:buChar char="•"/>
            </a:pPr>
            <a:r>
              <a:rPr lang="en-US" sz="1200" dirty="0">
                <a:latin typeface="Work Sans Light" pitchFamily="2" charset="77"/>
              </a:rPr>
              <a:t>Responsive Web design shouldn’t be just about how to create a flexible layout on a wide range of platforms and screen sizes. It should also be about the user being able to pick and choose content. Fortunately, CSS has been allowing us to show and hide content with ease for years!</a:t>
            </a:r>
          </a:p>
        </p:txBody>
      </p:sp>
      <p:pic>
        <p:nvPicPr>
          <p:cNvPr id="4" name="Picture 3">
            <a:extLst>
              <a:ext uri="{FF2B5EF4-FFF2-40B4-BE49-F238E27FC236}">
                <a16:creationId xmlns:a16="http://schemas.microsoft.com/office/drawing/2014/main" id="{43CEAD34-82C9-E449-AE94-524BBB24D5C5}"/>
              </a:ext>
            </a:extLst>
          </p:cNvPr>
          <p:cNvPicPr>
            <a:picLocks noChangeAspect="1"/>
          </p:cNvPicPr>
          <p:nvPr/>
        </p:nvPicPr>
        <p:blipFill>
          <a:blip r:embed="rId2"/>
          <a:stretch>
            <a:fillRect/>
          </a:stretch>
        </p:blipFill>
        <p:spPr>
          <a:xfrm>
            <a:off x="5176435" y="1826250"/>
            <a:ext cx="3709176" cy="2678054"/>
          </a:xfrm>
          <a:prstGeom prst="rect">
            <a:avLst/>
          </a:prstGeom>
        </p:spPr>
      </p:pic>
    </p:spTree>
    <p:extLst>
      <p:ext uri="{BB962C8B-B14F-4D97-AF65-F5344CB8AC3E}">
        <p14:creationId xmlns:p14="http://schemas.microsoft.com/office/powerpoint/2010/main" val="363492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92A73-EF30-714B-80AE-412F0888EA8D}"/>
              </a:ext>
            </a:extLst>
          </p:cNvPr>
          <p:cNvPicPr>
            <a:picLocks noChangeAspect="1"/>
          </p:cNvPicPr>
          <p:nvPr/>
        </p:nvPicPr>
        <p:blipFill>
          <a:blip r:embed="rId2"/>
          <a:stretch>
            <a:fillRect/>
          </a:stretch>
        </p:blipFill>
        <p:spPr>
          <a:xfrm>
            <a:off x="945398" y="611618"/>
            <a:ext cx="7253204" cy="4531881"/>
          </a:xfrm>
          <a:prstGeom prst="rect">
            <a:avLst/>
          </a:prstGeom>
        </p:spPr>
      </p:pic>
    </p:spTree>
    <p:extLst>
      <p:ext uri="{BB962C8B-B14F-4D97-AF65-F5344CB8AC3E}">
        <p14:creationId xmlns:p14="http://schemas.microsoft.com/office/powerpoint/2010/main" val="343364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E03B73-EC24-D244-8C9F-464AE0B03F51}"/>
              </a:ext>
            </a:extLst>
          </p:cNvPr>
          <p:cNvPicPr>
            <a:picLocks noChangeAspect="1"/>
          </p:cNvPicPr>
          <p:nvPr/>
        </p:nvPicPr>
        <p:blipFill>
          <a:blip r:embed="rId2"/>
          <a:stretch>
            <a:fillRect/>
          </a:stretch>
        </p:blipFill>
        <p:spPr>
          <a:xfrm>
            <a:off x="3396999" y="1134137"/>
            <a:ext cx="3148354" cy="2839780"/>
          </a:xfrm>
          <a:prstGeom prst="rect">
            <a:avLst/>
          </a:prstGeom>
        </p:spPr>
      </p:pic>
      <p:pic>
        <p:nvPicPr>
          <p:cNvPr id="7" name="Picture 6">
            <a:extLst>
              <a:ext uri="{FF2B5EF4-FFF2-40B4-BE49-F238E27FC236}">
                <a16:creationId xmlns:a16="http://schemas.microsoft.com/office/drawing/2014/main" id="{9E27A589-0ACF-9A4F-BE70-A57ECB29106D}"/>
              </a:ext>
            </a:extLst>
          </p:cNvPr>
          <p:cNvPicPr>
            <a:picLocks noChangeAspect="1"/>
          </p:cNvPicPr>
          <p:nvPr/>
        </p:nvPicPr>
        <p:blipFill>
          <a:blip r:embed="rId3"/>
          <a:stretch>
            <a:fillRect/>
          </a:stretch>
        </p:blipFill>
        <p:spPr>
          <a:xfrm>
            <a:off x="184854" y="1134137"/>
            <a:ext cx="3148354" cy="2839780"/>
          </a:xfrm>
          <a:prstGeom prst="rect">
            <a:avLst/>
          </a:prstGeom>
        </p:spPr>
      </p:pic>
      <p:pic>
        <p:nvPicPr>
          <p:cNvPr id="3" name="Picture 2">
            <a:extLst>
              <a:ext uri="{FF2B5EF4-FFF2-40B4-BE49-F238E27FC236}">
                <a16:creationId xmlns:a16="http://schemas.microsoft.com/office/drawing/2014/main" id="{B7DAE3D2-C6C8-D74C-8FC7-4935B7B2B979}"/>
              </a:ext>
            </a:extLst>
          </p:cNvPr>
          <p:cNvPicPr>
            <a:picLocks noChangeAspect="1"/>
          </p:cNvPicPr>
          <p:nvPr/>
        </p:nvPicPr>
        <p:blipFill>
          <a:blip r:embed="rId4"/>
          <a:stretch>
            <a:fillRect/>
          </a:stretch>
        </p:blipFill>
        <p:spPr>
          <a:xfrm>
            <a:off x="5864872" y="1134137"/>
            <a:ext cx="3148354" cy="2839780"/>
          </a:xfrm>
          <a:prstGeom prst="rect">
            <a:avLst/>
          </a:prstGeom>
        </p:spPr>
      </p:pic>
    </p:spTree>
    <p:extLst>
      <p:ext uri="{BB962C8B-B14F-4D97-AF65-F5344CB8AC3E}">
        <p14:creationId xmlns:p14="http://schemas.microsoft.com/office/powerpoint/2010/main" val="2780102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3059</TotalTime>
  <Words>1525</Words>
  <Application>Microsoft Macintosh PowerPoint</Application>
  <PresentationFormat>On-screen Show (16:9)</PresentationFormat>
  <Paragraphs>202</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Verdana</vt:lpstr>
      <vt:lpstr>Work Sans Light</vt:lpstr>
      <vt:lpstr>Work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Microsoft Office User</cp:lastModifiedBy>
  <cp:revision>294</cp:revision>
  <dcterms:created xsi:type="dcterms:W3CDTF">2010-04-12T23:12:02Z</dcterms:created>
  <dcterms:modified xsi:type="dcterms:W3CDTF">2018-12-07T06:48:09Z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